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embeddedFontLst>
    <p:embeddedFont>
      <p:font typeface="Blender Pro Bold" panose="02000806030000020004" pitchFamily="50" charset="0"/>
      <p:bold r:id="rId18"/>
    </p:embeddedFont>
    <p:embeddedFont>
      <p:font typeface="Blender Pro Book" panose="02000506030000020004" pitchFamily="50" charset="0"/>
      <p:regular r:id="rId19"/>
    </p:embeddedFont>
    <p:embeddedFont>
      <p:font typeface="Blender Pro Heavy" panose="02000906030000010004" pitchFamily="50" charset="0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Nunito" panose="020B0604020202020204" charset="0"/>
      <p:regular r:id="rId25"/>
      <p:bold r:id="rId26"/>
      <p:italic r:id="rId27"/>
      <p:boldItalic r:id="rId28"/>
    </p:embeddedFont>
    <p:embeddedFont>
      <p:font typeface="Nunito SemiBold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010"/>
    <a:srgbClr val="9298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9d40e228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9d40e228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9d40e2282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9d40e2282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3c846342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3c846342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9d5f9312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9d5f9312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3cf36fd48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ga3cf36fd48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3b5ef64d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3b5ef64d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a3b5ef64d8_0_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a3b5ef64d8_0_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3c846342c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a3c846342c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d3fc6bb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d3fc6bb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3c846342c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a3c846342c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a3c846342c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a3c846342c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3c846342c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3c846342c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a3c846342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a3c846342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6745206" y="-100"/>
            <a:ext cx="5446800" cy="27369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71033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340259" y="790"/>
            <a:ext cx="3000409" cy="1392365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1207163" y="790"/>
            <a:ext cx="3000409" cy="1392365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9409957" y="6784"/>
            <a:ext cx="2468376" cy="1002839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8737606" y="5623802"/>
            <a:ext cx="3185498" cy="123431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265762" y="5407536"/>
            <a:ext cx="3727293" cy="1444382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2478271" y="2430444"/>
            <a:ext cx="7148400" cy="193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2478267" y="4550878"/>
            <a:ext cx="7148400" cy="69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7425600" y="3778767"/>
            <a:ext cx="4766400" cy="3079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7945629" y="5492768"/>
            <a:ext cx="3361269" cy="1365553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265762" y="3"/>
            <a:ext cx="3727293" cy="1444382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847800" y="1845133"/>
            <a:ext cx="8496300" cy="183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847800" y="3818467"/>
            <a:ext cx="8496300" cy="85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algn="ctr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algn="ctr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algn="ctr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algn="ctr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algn="ctr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algn="ctr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algn="ctr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algn="ctr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ACFD9"/>
              </a:buClr>
              <a:buSzPts val="2400"/>
              <a:buNone/>
              <a:defRPr sz="2400">
                <a:solidFill>
                  <a:srgbClr val="CACFD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ACFD9"/>
              </a:buClr>
              <a:buSzPts val="2000"/>
              <a:buNone/>
              <a:defRPr sz="2000">
                <a:solidFill>
                  <a:srgbClr val="CACFD9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ACFD9"/>
              </a:buClr>
              <a:buSzPts val="1800"/>
              <a:buNone/>
              <a:defRPr sz="1800">
                <a:solidFill>
                  <a:srgbClr val="CACFD9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ACFD9"/>
              </a:buClr>
              <a:buSzPts val="1600"/>
              <a:buNone/>
              <a:defRPr sz="1600">
                <a:solidFill>
                  <a:srgbClr val="CACFD9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ACFD9"/>
              </a:buClr>
              <a:buSzPts val="1600"/>
              <a:buNone/>
              <a:defRPr sz="1600">
                <a:solidFill>
                  <a:srgbClr val="CACFD9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ACFD9"/>
              </a:buClr>
              <a:buSzPts val="1600"/>
              <a:buNone/>
              <a:defRPr sz="1600">
                <a:solidFill>
                  <a:srgbClr val="CACFD9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ACFD9"/>
              </a:buClr>
              <a:buSzPts val="1600"/>
              <a:buNone/>
              <a:defRPr sz="1600">
                <a:solidFill>
                  <a:srgbClr val="CACFD9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ACFD9"/>
              </a:buClr>
              <a:buSzPts val="1600"/>
              <a:buNone/>
              <a:defRPr sz="1600">
                <a:solidFill>
                  <a:srgbClr val="CACFD9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ACFD9"/>
              </a:buClr>
              <a:buSzPts val="1600"/>
              <a:buNone/>
              <a:defRPr sz="1600">
                <a:solidFill>
                  <a:srgbClr val="CACFD9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76" name="Google Shape;176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6342900" y="3079200"/>
            <a:ext cx="5849100" cy="3778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7458691" y="5281486"/>
            <a:ext cx="3880118" cy="1576482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265762" y="3"/>
            <a:ext cx="3727293" cy="1444382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518245" y="2328133"/>
            <a:ext cx="7170000" cy="219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4" name="Google Shape;184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0" name="Google Shape;19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1092200" y="2654300"/>
            <a:ext cx="10007700" cy="32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1092200" y="2654300"/>
            <a:ext cx="4914900" cy="32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6184900" y="2654300"/>
            <a:ext cx="4914900" cy="32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4945500" cy="1844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1107600" y="3092067"/>
            <a:ext cx="4945500" cy="282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3764192"/>
            <a:ext cx="9825600" cy="30891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4777714" y="2072150"/>
            <a:ext cx="7413900" cy="47859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341189" y="-11"/>
            <a:ext cx="3001758" cy="1391229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46579" y="6029501"/>
            <a:ext cx="2124408" cy="822734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7848470" y="1657"/>
            <a:ext cx="4343273" cy="1681990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858572" y="1734861"/>
            <a:ext cx="8489100" cy="3385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8565600" cy="939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1092200" y="2067600"/>
            <a:ext cx="78132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1092200" y="3289400"/>
            <a:ext cx="7813200" cy="279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437367" y="5551333"/>
            <a:ext cx="9886800" cy="806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Calibri"/>
              <a:buChar char="●"/>
              <a:defRPr sz="17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●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●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238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CACFD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CACFD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CACFD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CACFD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CACFD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CACFD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CACFD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CACFD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CACFD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CACFD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CACFD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5" descr="A screen shot of a pers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" y="10"/>
            <a:ext cx="12191981" cy="685798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5"/>
          <p:cNvSpPr txBox="1">
            <a:spLocks noGrp="1"/>
          </p:cNvSpPr>
          <p:nvPr>
            <p:ph type="ctrTitle"/>
          </p:nvPr>
        </p:nvSpPr>
        <p:spPr>
          <a:xfrm>
            <a:off x="903162" y="4522575"/>
            <a:ext cx="69732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800"/>
              <a:buFont typeface="Arial"/>
              <a:buNone/>
            </a:pPr>
            <a:r>
              <a:rPr lang="en-US" sz="4600" b="1" dirty="0">
                <a:solidFill>
                  <a:srgbClr val="FFFF00"/>
                </a:solidFill>
                <a:latin typeface="Blender Pro Heavy" panose="02000906030000010004" pitchFamily="50" charset="0"/>
              </a:rPr>
              <a:t>Game Management </a:t>
            </a:r>
            <a:endParaRPr sz="4600" b="1" dirty="0">
              <a:solidFill>
                <a:srgbClr val="FFFF00"/>
              </a:solidFill>
              <a:latin typeface="Blender Pro Heavy" panose="02000906030000010004" pitchFamily="50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800"/>
              <a:buFont typeface="Arial"/>
              <a:buNone/>
            </a:pPr>
            <a:r>
              <a:rPr lang="en-US" sz="1900" b="1" dirty="0">
                <a:solidFill>
                  <a:srgbClr val="FFFF00"/>
                </a:solidFill>
                <a:latin typeface="Blender Pro Book" panose="02000506030000020004" pitchFamily="50" charset="0"/>
              </a:rPr>
              <a:t>and Level Design</a:t>
            </a:r>
            <a:endParaRPr sz="1900" b="1" dirty="0">
              <a:solidFill>
                <a:srgbClr val="FFFF00"/>
              </a:solidFill>
              <a:latin typeface="Blender Pro Book" panose="02000506030000020004" pitchFamily="50" charset="0"/>
            </a:endParaRPr>
          </a:p>
        </p:txBody>
      </p:sp>
      <p:sp>
        <p:nvSpPr>
          <p:cNvPr id="205" name="Google Shape;205;p25"/>
          <p:cNvSpPr txBox="1">
            <a:spLocks noGrp="1"/>
          </p:cNvSpPr>
          <p:nvPr>
            <p:ph type="subTitle" idx="1"/>
          </p:nvPr>
        </p:nvSpPr>
        <p:spPr>
          <a:xfrm>
            <a:off x="8587725" y="5184622"/>
            <a:ext cx="2892900" cy="797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</a:pPr>
            <a:r>
              <a:rPr lang="en-US" sz="2000" dirty="0">
                <a:solidFill>
                  <a:srgbClr val="6FA8DC"/>
                </a:solidFill>
                <a:latin typeface="Blender Pro Book" panose="02000506030000020004" pitchFamily="50" charset="0"/>
              </a:rPr>
              <a:t>By, MR_777 Association</a:t>
            </a:r>
            <a:endParaRPr dirty="0">
              <a:solidFill>
                <a:srgbClr val="6FA8DC"/>
              </a:solidFill>
              <a:latin typeface="Blender Pro Book" panose="02000506030000020004" pitchFamily="50" charset="0"/>
            </a:endParaRPr>
          </a:p>
        </p:txBody>
      </p:sp>
      <p:cxnSp>
        <p:nvCxnSpPr>
          <p:cNvPr id="206" name="Google Shape;206;p25"/>
          <p:cNvCxnSpPr>
            <a:cxnSpLocks/>
          </p:cNvCxnSpPr>
          <p:nvPr/>
        </p:nvCxnSpPr>
        <p:spPr>
          <a:xfrm flipH="1" flipV="1">
            <a:off x="7973568" y="5330952"/>
            <a:ext cx="625" cy="651372"/>
          </a:xfrm>
          <a:prstGeom prst="straightConnector1">
            <a:avLst/>
          </a:prstGeom>
          <a:noFill/>
          <a:ln w="19050" cap="flat" cmpd="sng">
            <a:solidFill>
              <a:srgbClr val="01001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7" name="Google Shape;207;p25"/>
          <p:cNvSpPr txBox="1"/>
          <p:nvPr/>
        </p:nvSpPr>
        <p:spPr>
          <a:xfrm>
            <a:off x="6807460" y="316481"/>
            <a:ext cx="4046467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00"/>
                </a:solidFill>
                <a:latin typeface="Blender Pro Bold" panose="02000806030000020004" pitchFamily="50" charset="0"/>
                <a:ea typeface="Calibri"/>
                <a:cs typeface="Calibri"/>
                <a:sym typeface="Calibri"/>
              </a:rPr>
              <a:t>Software Requirement Specification</a:t>
            </a:r>
            <a:endParaRPr sz="2000" dirty="0">
              <a:solidFill>
                <a:srgbClr val="FFFF00"/>
              </a:solidFill>
              <a:latin typeface="Blender Pro Bold" panose="02000806030000020004" pitchFamily="50" charset="0"/>
              <a:ea typeface="Calibri"/>
              <a:cs typeface="Calibri"/>
              <a:sym typeface="Calibri"/>
            </a:endParaRPr>
          </a:p>
        </p:txBody>
      </p:sp>
      <p:cxnSp>
        <p:nvCxnSpPr>
          <p:cNvPr id="208" name="Google Shape;208;p25"/>
          <p:cNvCxnSpPr/>
          <p:nvPr/>
        </p:nvCxnSpPr>
        <p:spPr>
          <a:xfrm rot="10800000">
            <a:off x="609450" y="4522575"/>
            <a:ext cx="0" cy="1268100"/>
          </a:xfrm>
          <a:prstGeom prst="straightConnector1">
            <a:avLst/>
          </a:prstGeom>
          <a:noFill/>
          <a:ln w="19050" cap="flat" cmpd="sng">
            <a:solidFill>
              <a:srgbClr val="01001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" name="Google Shape;206;p25">
            <a:extLst>
              <a:ext uri="{FF2B5EF4-FFF2-40B4-BE49-F238E27FC236}">
                <a16:creationId xmlns:a16="http://schemas.microsoft.com/office/drawing/2014/main" id="{29640073-29F8-4DA4-BBA6-DA210A9D3973}"/>
              </a:ext>
            </a:extLst>
          </p:cNvPr>
          <p:cNvCxnSpPr>
            <a:cxnSpLocks/>
          </p:cNvCxnSpPr>
          <p:nvPr/>
        </p:nvCxnSpPr>
        <p:spPr>
          <a:xfrm flipV="1">
            <a:off x="8300329" y="4294909"/>
            <a:ext cx="0" cy="423395"/>
          </a:xfrm>
          <a:prstGeom prst="straightConnector1">
            <a:avLst/>
          </a:prstGeom>
          <a:noFill/>
          <a:ln w="19050" cap="flat" cmpd="sng">
            <a:solidFill>
              <a:srgbClr val="01001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0" name="Google Shape;206;p25">
            <a:extLst>
              <a:ext uri="{FF2B5EF4-FFF2-40B4-BE49-F238E27FC236}">
                <a16:creationId xmlns:a16="http://schemas.microsoft.com/office/drawing/2014/main" id="{1D492508-EAD1-4DB5-B71D-BF84B07E452A}"/>
              </a:ext>
            </a:extLst>
          </p:cNvPr>
          <p:cNvCxnSpPr>
            <a:cxnSpLocks/>
          </p:cNvCxnSpPr>
          <p:nvPr/>
        </p:nvCxnSpPr>
        <p:spPr>
          <a:xfrm flipV="1">
            <a:off x="7973568" y="4718304"/>
            <a:ext cx="326761" cy="612648"/>
          </a:xfrm>
          <a:prstGeom prst="straightConnector1">
            <a:avLst/>
          </a:prstGeom>
          <a:noFill/>
          <a:ln w="19050" cap="flat" cmpd="sng">
            <a:solidFill>
              <a:srgbClr val="010010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34"/>
          <p:cNvPicPr preferRelativeResize="0"/>
          <p:nvPr/>
        </p:nvPicPr>
        <p:blipFill rotWithShape="1">
          <a:blip r:embed="rId3">
            <a:alphaModFix/>
          </a:blip>
          <a:srcRect t="22744"/>
          <a:stretch/>
        </p:blipFill>
        <p:spPr>
          <a:xfrm>
            <a:off x="0" y="6"/>
            <a:ext cx="12192000" cy="5298142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4"/>
          <p:cNvSpPr/>
          <p:nvPr/>
        </p:nvSpPr>
        <p:spPr>
          <a:xfrm>
            <a:off x="0" y="5298150"/>
            <a:ext cx="12192000" cy="1559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4"/>
          <p:cNvSpPr txBox="1"/>
          <p:nvPr/>
        </p:nvSpPr>
        <p:spPr>
          <a:xfrm>
            <a:off x="6073625" y="6094825"/>
            <a:ext cx="6105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34"/>
          <p:cNvSpPr txBox="1"/>
          <p:nvPr/>
        </p:nvSpPr>
        <p:spPr>
          <a:xfrm>
            <a:off x="3099816" y="5488950"/>
            <a:ext cx="5992518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rgbClr val="FFFF00"/>
                </a:solidFill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Development Work</a:t>
            </a:r>
            <a:endParaRPr sz="5800" b="1" dirty="0">
              <a:solidFill>
                <a:srgbClr val="FFFF00"/>
              </a:solidFill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sp>
        <p:nvSpPr>
          <p:cNvPr id="305" name="Google Shape;305;p34"/>
          <p:cNvSpPr/>
          <p:nvPr/>
        </p:nvSpPr>
        <p:spPr>
          <a:xfrm>
            <a:off x="731375" y="572375"/>
            <a:ext cx="8108700" cy="38796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4"/>
          <p:cNvSpPr txBox="1"/>
          <p:nvPr/>
        </p:nvSpPr>
        <p:spPr>
          <a:xfrm>
            <a:off x="1144775" y="911575"/>
            <a:ext cx="71547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0050" algn="l" rtl="0">
              <a:lnSpc>
                <a:spcPct val="10714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2700"/>
              <a:buChar char="❖"/>
            </a:pPr>
            <a:r>
              <a:rPr lang="en-US" sz="2700" b="1" dirty="0">
                <a:solidFill>
                  <a:srgbClr val="0E0E0E"/>
                </a:solidFill>
                <a:latin typeface="Blender Pro Heavy" panose="02000906030000010004" pitchFamily="50" charset="0"/>
              </a:rPr>
              <a:t>BUDGET</a:t>
            </a:r>
            <a:endParaRPr sz="1700" dirty="0">
              <a:latin typeface="Blender Pro Heavy" panose="02000906030000010004" pitchFamily="50" charset="0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700" dirty="0">
                <a:latin typeface="Nunito"/>
                <a:ea typeface="Nunito"/>
                <a:cs typeface="Nunito"/>
                <a:sym typeface="Nunito"/>
              </a:rPr>
              <a:t>	</a:t>
            </a:r>
            <a:endParaRPr sz="1700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7" name="Google Shape;307;p34"/>
          <p:cNvSpPr txBox="1"/>
          <p:nvPr/>
        </p:nvSpPr>
        <p:spPr>
          <a:xfrm>
            <a:off x="1309025" y="1976491"/>
            <a:ext cx="6953400" cy="24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175 Million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to 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220 Million 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USD</a:t>
            </a: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1,500 people 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are involved in the Project Globally</a:t>
            </a: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Record breaking 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Expectations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and 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Pre-Orders</a:t>
            </a: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Our Competitor 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GTA 5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had the Budget of 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265 Million USD</a:t>
            </a:r>
          </a:p>
        </p:txBody>
      </p:sp>
      <p:pic>
        <p:nvPicPr>
          <p:cNvPr id="308" name="Google Shape;30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40075" y="193149"/>
            <a:ext cx="3264575" cy="95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21DDCD6-F5C8-44D3-A81F-A5C15E4C8A16}"/>
              </a:ext>
            </a:extLst>
          </p:cNvPr>
          <p:cNvCxnSpPr/>
          <p:nvPr/>
        </p:nvCxnSpPr>
        <p:spPr>
          <a:xfrm>
            <a:off x="1309025" y="1645718"/>
            <a:ext cx="621607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ADA34DE-91EF-4122-82AF-6A9447D6B788}"/>
              </a:ext>
            </a:extLst>
          </p:cNvPr>
          <p:cNvSpPr/>
          <p:nvPr/>
        </p:nvSpPr>
        <p:spPr>
          <a:xfrm>
            <a:off x="1309025" y="1645718"/>
            <a:ext cx="945573" cy="45719"/>
          </a:xfrm>
          <a:prstGeom prst="rect">
            <a:avLst/>
          </a:prstGeom>
          <a:solidFill>
            <a:srgbClr val="010010"/>
          </a:solidFill>
          <a:ln w="9525">
            <a:solidFill>
              <a:srgbClr val="01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6FB900-73C9-464B-AE0E-48CFE238030A}"/>
              </a:ext>
            </a:extLst>
          </p:cNvPr>
          <p:cNvCxnSpPr>
            <a:cxnSpLocks/>
          </p:cNvCxnSpPr>
          <p:nvPr/>
        </p:nvCxnSpPr>
        <p:spPr>
          <a:xfrm flipV="1">
            <a:off x="2254603" y="1645718"/>
            <a:ext cx="80164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706AC4-C29D-4CD3-ACF9-B217CCDF62DC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2254598" y="1645718"/>
            <a:ext cx="63500" cy="2286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33B31F-692E-42E6-9B81-89EBFA4F9656}"/>
              </a:ext>
            </a:extLst>
          </p:cNvPr>
          <p:cNvCxnSpPr/>
          <p:nvPr/>
        </p:nvCxnSpPr>
        <p:spPr>
          <a:xfrm flipV="1">
            <a:off x="2254598" y="1645718"/>
            <a:ext cx="23019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BB215BC-210B-459E-B6CB-901E4733A1CB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254598" y="1668578"/>
            <a:ext cx="3016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AF95332-BD41-4D29-B505-65D4C2F18E53}"/>
              </a:ext>
            </a:extLst>
          </p:cNvPr>
          <p:cNvCxnSpPr>
            <a:stCxn id="11" idx="3"/>
          </p:cNvCxnSpPr>
          <p:nvPr/>
        </p:nvCxnSpPr>
        <p:spPr>
          <a:xfrm flipV="1">
            <a:off x="2254598" y="1643693"/>
            <a:ext cx="63500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CC5E8BD-675C-4E61-93D5-3EB16FE48734}"/>
              </a:ext>
            </a:extLst>
          </p:cNvPr>
          <p:cNvCxnSpPr/>
          <p:nvPr/>
        </p:nvCxnSpPr>
        <p:spPr>
          <a:xfrm>
            <a:off x="2254598" y="1643691"/>
            <a:ext cx="30163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35"/>
          <p:cNvPicPr preferRelativeResize="0"/>
          <p:nvPr/>
        </p:nvPicPr>
        <p:blipFill rotWithShape="1">
          <a:blip r:embed="rId3">
            <a:alphaModFix/>
          </a:blip>
          <a:srcRect t="22744"/>
          <a:stretch/>
        </p:blipFill>
        <p:spPr>
          <a:xfrm>
            <a:off x="0" y="6"/>
            <a:ext cx="12192000" cy="5298142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5"/>
          <p:cNvSpPr/>
          <p:nvPr/>
        </p:nvSpPr>
        <p:spPr>
          <a:xfrm>
            <a:off x="0" y="5298150"/>
            <a:ext cx="12192000" cy="1559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5"/>
          <p:cNvSpPr txBox="1"/>
          <p:nvPr/>
        </p:nvSpPr>
        <p:spPr>
          <a:xfrm>
            <a:off x="6073625" y="6094825"/>
            <a:ext cx="6105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35"/>
          <p:cNvSpPr txBox="1"/>
          <p:nvPr/>
        </p:nvSpPr>
        <p:spPr>
          <a:xfrm>
            <a:off x="3078474" y="5488950"/>
            <a:ext cx="6035202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rgbClr val="FFFF00"/>
                </a:solidFill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Development Work</a:t>
            </a:r>
            <a:endParaRPr sz="5800" b="1" dirty="0">
              <a:solidFill>
                <a:srgbClr val="FFFF00"/>
              </a:solidFill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sp>
        <p:nvSpPr>
          <p:cNvPr id="317" name="Google Shape;317;p35"/>
          <p:cNvSpPr/>
          <p:nvPr/>
        </p:nvSpPr>
        <p:spPr>
          <a:xfrm>
            <a:off x="731375" y="572375"/>
            <a:ext cx="8108700" cy="38796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5"/>
          <p:cNvSpPr txBox="1"/>
          <p:nvPr/>
        </p:nvSpPr>
        <p:spPr>
          <a:xfrm>
            <a:off x="1144775" y="911575"/>
            <a:ext cx="71547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0050" algn="l" rtl="0">
              <a:lnSpc>
                <a:spcPct val="10714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2700"/>
              <a:buChar char="❖"/>
            </a:pPr>
            <a:r>
              <a:rPr lang="en-US" sz="2700" b="1" dirty="0">
                <a:solidFill>
                  <a:srgbClr val="0E0E0E"/>
                </a:solidFill>
                <a:latin typeface="Blender Pro Heavy" panose="02000906030000010004" pitchFamily="50" charset="0"/>
              </a:rPr>
              <a:t>PROJECT DETAILS</a:t>
            </a:r>
            <a:endParaRPr sz="1700" dirty="0">
              <a:latin typeface="Blender Pro Heavy" panose="02000906030000010004" pitchFamily="50" charset="0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700" dirty="0">
                <a:latin typeface="Nunito"/>
                <a:ea typeface="Nunito"/>
                <a:cs typeface="Nunito"/>
                <a:sym typeface="Nunito"/>
              </a:rPr>
              <a:t>	</a:t>
            </a:r>
            <a:endParaRPr sz="1700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9" name="Google Shape;319;p35"/>
          <p:cNvSpPr txBox="1"/>
          <p:nvPr/>
        </p:nvSpPr>
        <p:spPr>
          <a:xfrm>
            <a:off x="1309025" y="1826550"/>
            <a:ext cx="6953400" cy="24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"/>
              <a:buChar char="➔"/>
            </a:pP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Cooperation Partners</a:t>
            </a:r>
            <a:endParaRPr sz="18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"/>
              <a:buChar char="◆"/>
            </a:pP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Canadian Studio Digital </a:t>
            </a:r>
            <a:r>
              <a:rPr lang="en-US" sz="1800" b="1" dirty="0" err="1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Scapes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- Crafting Tools</a:t>
            </a:r>
            <a:endParaRPr sz="18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"/>
              <a:buChar char="◆"/>
            </a:pP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QLOC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- Quality Assurance</a:t>
            </a:r>
            <a:endParaRPr sz="18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"/>
              <a:buChar char="◆"/>
            </a:pP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NVIDIA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- Realtime Ray Tracing</a:t>
            </a:r>
            <a:endParaRPr sz="18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"/>
              <a:buChar char="◆"/>
            </a:pP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Wroclaw Office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- Research and Development</a:t>
            </a:r>
            <a:endParaRPr sz="18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pic>
        <p:nvPicPr>
          <p:cNvPr id="320" name="Google Shape;32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72900" y="159197"/>
            <a:ext cx="2183424" cy="1494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5CDC78-F2A4-400E-9DA0-FFC168491804}"/>
              </a:ext>
            </a:extLst>
          </p:cNvPr>
          <p:cNvCxnSpPr/>
          <p:nvPr/>
        </p:nvCxnSpPr>
        <p:spPr>
          <a:xfrm>
            <a:off x="1309025" y="1617234"/>
            <a:ext cx="621607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981D6A2-754B-4C84-9B90-D1C6CD820949}"/>
              </a:ext>
            </a:extLst>
          </p:cNvPr>
          <p:cNvSpPr/>
          <p:nvPr/>
        </p:nvSpPr>
        <p:spPr>
          <a:xfrm>
            <a:off x="1309025" y="1617234"/>
            <a:ext cx="945573" cy="45719"/>
          </a:xfrm>
          <a:prstGeom prst="rect">
            <a:avLst/>
          </a:prstGeom>
          <a:solidFill>
            <a:srgbClr val="010010"/>
          </a:solidFill>
          <a:ln w="9525">
            <a:solidFill>
              <a:srgbClr val="01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9DAB47-03AF-4450-9A21-8B0BDA979A66}"/>
              </a:ext>
            </a:extLst>
          </p:cNvPr>
          <p:cNvCxnSpPr>
            <a:cxnSpLocks/>
          </p:cNvCxnSpPr>
          <p:nvPr/>
        </p:nvCxnSpPr>
        <p:spPr>
          <a:xfrm flipV="1">
            <a:off x="2254603" y="1617234"/>
            <a:ext cx="80164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2C4730-6EA2-442E-8D7E-688777BD2EED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2254598" y="1617234"/>
            <a:ext cx="63500" cy="2286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06D5BE3-0918-48A0-B06B-928E6D696A4C}"/>
              </a:ext>
            </a:extLst>
          </p:cNvPr>
          <p:cNvCxnSpPr/>
          <p:nvPr/>
        </p:nvCxnSpPr>
        <p:spPr>
          <a:xfrm flipV="1">
            <a:off x="2254598" y="1617234"/>
            <a:ext cx="23019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3CCCC13-B50E-4C3E-B22A-2C6583BDA9E9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2254598" y="1640094"/>
            <a:ext cx="3016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97CAE99-F206-4CED-AD38-1CDE1ABFA018}"/>
              </a:ext>
            </a:extLst>
          </p:cNvPr>
          <p:cNvCxnSpPr>
            <a:stCxn id="19" idx="3"/>
          </p:cNvCxnSpPr>
          <p:nvPr/>
        </p:nvCxnSpPr>
        <p:spPr>
          <a:xfrm flipV="1">
            <a:off x="2254598" y="1615209"/>
            <a:ext cx="63500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872AA5B-22DD-4E61-A90B-89D8F3CA49FD}"/>
              </a:ext>
            </a:extLst>
          </p:cNvPr>
          <p:cNvCxnSpPr/>
          <p:nvPr/>
        </p:nvCxnSpPr>
        <p:spPr>
          <a:xfrm>
            <a:off x="2254598" y="1615207"/>
            <a:ext cx="30163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6"/>
          <p:cNvPicPr preferRelativeResize="0"/>
          <p:nvPr/>
        </p:nvPicPr>
        <p:blipFill>
          <a:blip r:embed="rId3"/>
          <a:srcRect/>
          <a:stretch/>
        </p:blipFill>
        <p:spPr>
          <a:xfrm>
            <a:off x="4" y="3"/>
            <a:ext cx="12191990" cy="6857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37"/>
          <p:cNvPicPr preferRelativeResize="0"/>
          <p:nvPr/>
        </p:nvPicPr>
        <p:blipFill rotWithShape="1">
          <a:blip r:embed="rId3">
            <a:alphaModFix/>
          </a:blip>
          <a:srcRect t="22744"/>
          <a:stretch/>
        </p:blipFill>
        <p:spPr>
          <a:xfrm>
            <a:off x="0" y="6"/>
            <a:ext cx="12192000" cy="5298142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7"/>
          <p:cNvSpPr/>
          <p:nvPr/>
        </p:nvSpPr>
        <p:spPr>
          <a:xfrm>
            <a:off x="0" y="5298150"/>
            <a:ext cx="12192000" cy="1559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7"/>
          <p:cNvSpPr txBox="1"/>
          <p:nvPr/>
        </p:nvSpPr>
        <p:spPr>
          <a:xfrm>
            <a:off x="6073625" y="6094825"/>
            <a:ext cx="6105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37"/>
          <p:cNvSpPr txBox="1"/>
          <p:nvPr/>
        </p:nvSpPr>
        <p:spPr>
          <a:xfrm>
            <a:off x="3355000" y="5488950"/>
            <a:ext cx="548220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>
                <a:solidFill>
                  <a:srgbClr val="FFFF00"/>
                </a:solidFill>
                <a:latin typeface="Blender Pro Heavy" panose="02000906030000010004" pitchFamily="50" charset="0"/>
                <a:ea typeface="Nunito"/>
                <a:cs typeface="Nunito"/>
                <a:sym typeface="Nunito"/>
              </a:rPr>
              <a:t>CD </a:t>
            </a:r>
            <a:r>
              <a:rPr lang="en-US" sz="5800" dirty="0" err="1">
                <a:solidFill>
                  <a:srgbClr val="FFFF00"/>
                </a:solidFill>
                <a:latin typeface="Blender Pro Heavy" panose="02000906030000010004" pitchFamily="50" charset="0"/>
                <a:ea typeface="Nunito"/>
                <a:cs typeface="Nunito"/>
                <a:sym typeface="Nunito"/>
              </a:rPr>
              <a:t>Projekt</a:t>
            </a:r>
            <a:r>
              <a:rPr lang="en-US" sz="5800" dirty="0">
                <a:solidFill>
                  <a:srgbClr val="FFFF00"/>
                </a:solidFill>
                <a:latin typeface="Blender Pro Heavy" panose="02000906030000010004" pitchFamily="50" charset="0"/>
                <a:ea typeface="Nunito"/>
                <a:cs typeface="Nunito"/>
                <a:sym typeface="Nunito"/>
              </a:rPr>
              <a:t> RED</a:t>
            </a:r>
            <a:endParaRPr sz="5800" dirty="0">
              <a:solidFill>
                <a:srgbClr val="FFFF00"/>
              </a:solidFill>
              <a:latin typeface="Blender Pro Heavy" panose="02000906030000010004" pitchFamily="50" charset="0"/>
              <a:ea typeface="Nunito"/>
              <a:cs typeface="Nunito"/>
              <a:sym typeface="Nunito"/>
            </a:endParaRPr>
          </a:p>
        </p:txBody>
      </p:sp>
      <p:sp>
        <p:nvSpPr>
          <p:cNvPr id="334" name="Google Shape;334;p37"/>
          <p:cNvSpPr/>
          <p:nvPr/>
        </p:nvSpPr>
        <p:spPr>
          <a:xfrm>
            <a:off x="731375" y="572375"/>
            <a:ext cx="8108700" cy="38796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7"/>
          <p:cNvSpPr txBox="1"/>
          <p:nvPr/>
        </p:nvSpPr>
        <p:spPr>
          <a:xfrm>
            <a:off x="1144775" y="911575"/>
            <a:ext cx="71547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0050" algn="l" rtl="0">
              <a:lnSpc>
                <a:spcPct val="10714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2700"/>
              <a:buChar char="❖"/>
            </a:pPr>
            <a:r>
              <a:rPr lang="en-US" sz="2700" b="1" dirty="0">
                <a:solidFill>
                  <a:srgbClr val="0E0E0E"/>
                </a:solidFill>
                <a:latin typeface="Blender Pro Heavy" panose="02000906030000010004" pitchFamily="50" charset="0"/>
              </a:rPr>
              <a:t>CARRIERs</a:t>
            </a:r>
            <a:endParaRPr sz="1700" dirty="0">
              <a:latin typeface="Blender Pro Heavy" panose="02000906030000010004" pitchFamily="50" charset="0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700" dirty="0">
                <a:latin typeface="Nunito"/>
                <a:ea typeface="Nunito"/>
                <a:cs typeface="Nunito"/>
                <a:sym typeface="Nunito"/>
              </a:rPr>
              <a:t>	</a:t>
            </a:r>
            <a:endParaRPr sz="1700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6" name="Google Shape;336;p37"/>
          <p:cNvSpPr txBox="1"/>
          <p:nvPr/>
        </p:nvSpPr>
        <p:spPr>
          <a:xfrm>
            <a:off x="1309025" y="1790175"/>
            <a:ext cx="6953400" cy="24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 SemiBold"/>
              <a:buChar char="➔"/>
            </a:pPr>
            <a:r>
              <a:rPr lang="en-US" sz="1800" dirty="0">
                <a:latin typeface="Blender Pro Book" panose="02000506030000020004" pitchFamily="50" charset="0"/>
                <a:ea typeface="Nunito SemiBold"/>
                <a:cs typeface="Nunito SemiBold"/>
                <a:sym typeface="Nunito SemiBold"/>
              </a:rPr>
              <a:t>Carriers for Game Programmers</a:t>
            </a:r>
            <a:endParaRPr sz="1800" dirty="0">
              <a:latin typeface="Blender Pro Book" panose="02000506030000020004" pitchFamily="50" charset="0"/>
              <a:ea typeface="Nunito SemiBold"/>
              <a:cs typeface="Nunito SemiBold"/>
              <a:sym typeface="Nunito SemiBold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"/>
              <a:buChar char="◆"/>
            </a:pP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Perfect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</a:t>
            </a:r>
            <a:r>
              <a:rPr lang="en-US" sz="1800" b="1" dirty="0">
                <a:latin typeface="Blender Pro Book" panose="02000506030000020004" pitchFamily="50" charset="0"/>
                <a:ea typeface="Nunito SemiBold"/>
                <a:cs typeface="Nunito SemiBold"/>
                <a:sym typeface="Nunito SemiBold"/>
              </a:rPr>
              <a:t>C++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and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</a:t>
            </a:r>
            <a:r>
              <a:rPr lang="en-US" sz="1800" b="1" dirty="0">
                <a:latin typeface="Blender Pro Book" panose="02000506030000020004" pitchFamily="50" charset="0"/>
                <a:ea typeface="Nunito SemiBold"/>
                <a:cs typeface="Nunito SemiBold"/>
                <a:sym typeface="Nunito SemiBold"/>
              </a:rPr>
              <a:t>Optimization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Skills</a:t>
            </a:r>
            <a:endParaRPr sz="18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"/>
              <a:buChar char="◆"/>
            </a:pP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Proficiency in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</a:t>
            </a:r>
            <a:r>
              <a:rPr lang="en-US" sz="1800" b="1" dirty="0">
                <a:latin typeface="Blender Pro Book" panose="02000506030000020004" pitchFamily="50" charset="0"/>
                <a:ea typeface="Nunito SemiBold"/>
                <a:cs typeface="Nunito SemiBold"/>
                <a:sym typeface="Nunito SemiBold"/>
              </a:rPr>
              <a:t>Code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and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</a:t>
            </a:r>
            <a:r>
              <a:rPr lang="en-US" sz="1800" b="1" dirty="0">
                <a:latin typeface="Blender Pro Book" panose="02000506030000020004" pitchFamily="50" charset="0"/>
                <a:ea typeface="Nunito SemiBold"/>
                <a:cs typeface="Nunito SemiBold"/>
                <a:sym typeface="Nunito SemiBold"/>
              </a:rPr>
              <a:t>Algorithm</a:t>
            </a:r>
            <a:endParaRPr sz="1800" b="1" dirty="0">
              <a:latin typeface="Blender Pro Book" panose="02000506030000020004" pitchFamily="50" charset="0"/>
              <a:ea typeface="Nunito SemiBold"/>
              <a:cs typeface="Nunito SemiBold"/>
              <a:sym typeface="Nunito SemiBold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"/>
              <a:buChar char="◆"/>
            </a:pP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Experience in Playing and Developing </a:t>
            </a:r>
            <a:r>
              <a:rPr lang="en-US" sz="1800" b="1" dirty="0">
                <a:latin typeface="Blender Pro Book" panose="02000506030000020004" pitchFamily="50" charset="0"/>
                <a:ea typeface="Nunito SemiBold"/>
                <a:cs typeface="Nunito SemiBold"/>
                <a:sym typeface="Nunito SemiBold"/>
              </a:rPr>
              <a:t>RPG Games</a:t>
            </a:r>
            <a:endParaRPr sz="1800" b="1" dirty="0">
              <a:latin typeface="Blender Pro Book" panose="02000506030000020004" pitchFamily="50" charset="0"/>
              <a:ea typeface="Nunito SemiBold"/>
              <a:cs typeface="Nunito SemiBold"/>
              <a:sym typeface="Nunito SemiBold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"/>
              <a:buChar char="◆"/>
            </a:pP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Minimum </a:t>
            </a:r>
            <a:r>
              <a:rPr lang="en-US" sz="1800" b="1" dirty="0">
                <a:latin typeface="Blender Pro Book" panose="02000506030000020004" pitchFamily="50" charset="0"/>
                <a:ea typeface="Nunito SemiBold"/>
                <a:cs typeface="Nunito SemiBold"/>
                <a:sym typeface="Nunito SemiBold"/>
              </a:rPr>
              <a:t>3 years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of </a:t>
            </a:r>
            <a:r>
              <a:rPr lang="en-US" sz="1800" dirty="0">
                <a:latin typeface="Blender Pro Book" panose="02000506030000020004" pitchFamily="50" charset="0"/>
                <a:ea typeface="Nunito SemiBold"/>
                <a:cs typeface="Nunito SemiBold"/>
                <a:sym typeface="Nunito SemiBold"/>
              </a:rPr>
              <a:t>Developing </a:t>
            </a:r>
            <a:r>
              <a:rPr lang="en-US" sz="1800" b="1" dirty="0">
                <a:latin typeface="Blender Pro Book" panose="02000506030000020004" pitchFamily="50" charset="0"/>
                <a:ea typeface="Nunito SemiBold"/>
                <a:cs typeface="Nunito SemiBold"/>
                <a:sym typeface="Nunito SemiBold"/>
              </a:rPr>
              <a:t>Experience</a:t>
            </a:r>
            <a:endParaRPr sz="1800" b="1" dirty="0">
              <a:latin typeface="Blender Pro Book" panose="02000506030000020004" pitchFamily="50" charset="0"/>
              <a:ea typeface="Nunito SemiBold"/>
              <a:cs typeface="Nunito SemiBold"/>
              <a:sym typeface="Nunito SemiBold"/>
            </a:endParaRPr>
          </a:p>
        </p:txBody>
      </p:sp>
      <p:pic>
        <p:nvPicPr>
          <p:cNvPr id="337" name="Google Shape;33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72900" y="159197"/>
            <a:ext cx="2183424" cy="1494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66AA94D-5ABE-42A1-A538-16B0E9C30216}"/>
              </a:ext>
            </a:extLst>
          </p:cNvPr>
          <p:cNvCxnSpPr/>
          <p:nvPr/>
        </p:nvCxnSpPr>
        <p:spPr>
          <a:xfrm>
            <a:off x="1309025" y="1623775"/>
            <a:ext cx="621607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6DED9C9-DA0D-4C3C-A1A6-BFA31F1DCBA2}"/>
              </a:ext>
            </a:extLst>
          </p:cNvPr>
          <p:cNvSpPr/>
          <p:nvPr/>
        </p:nvSpPr>
        <p:spPr>
          <a:xfrm>
            <a:off x="1309025" y="1623775"/>
            <a:ext cx="945573" cy="45719"/>
          </a:xfrm>
          <a:prstGeom prst="rect">
            <a:avLst/>
          </a:prstGeom>
          <a:solidFill>
            <a:srgbClr val="010010"/>
          </a:solidFill>
          <a:ln w="9525">
            <a:solidFill>
              <a:srgbClr val="01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D221AF-574A-4B92-8D29-570379F041A0}"/>
              </a:ext>
            </a:extLst>
          </p:cNvPr>
          <p:cNvCxnSpPr>
            <a:cxnSpLocks/>
          </p:cNvCxnSpPr>
          <p:nvPr/>
        </p:nvCxnSpPr>
        <p:spPr>
          <a:xfrm flipV="1">
            <a:off x="2254603" y="1623775"/>
            <a:ext cx="80164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ACEF5E-CE08-4D4A-8F70-A4843EF2E8DD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2254598" y="1623775"/>
            <a:ext cx="63500" cy="2286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3303CA-88A8-4511-B187-1EDB2282C18E}"/>
              </a:ext>
            </a:extLst>
          </p:cNvPr>
          <p:cNvCxnSpPr/>
          <p:nvPr/>
        </p:nvCxnSpPr>
        <p:spPr>
          <a:xfrm flipV="1">
            <a:off x="2254598" y="1623775"/>
            <a:ext cx="23019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27B7FF-527C-41F8-B50F-7B8F5E59BCAE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254598" y="1646635"/>
            <a:ext cx="3016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0C63CE-3C80-40A8-AF03-14A4AAE8652A}"/>
              </a:ext>
            </a:extLst>
          </p:cNvPr>
          <p:cNvCxnSpPr>
            <a:stCxn id="11" idx="3"/>
          </p:cNvCxnSpPr>
          <p:nvPr/>
        </p:nvCxnSpPr>
        <p:spPr>
          <a:xfrm flipV="1">
            <a:off x="2254598" y="1621750"/>
            <a:ext cx="63500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34504D8-FA89-4371-B4DE-76854E37ACB1}"/>
              </a:ext>
            </a:extLst>
          </p:cNvPr>
          <p:cNvCxnSpPr/>
          <p:nvPr/>
        </p:nvCxnSpPr>
        <p:spPr>
          <a:xfrm>
            <a:off x="2254598" y="1621748"/>
            <a:ext cx="30163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5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38"/>
          <p:cNvSpPr/>
          <p:nvPr/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4" name="Google Shape;344;p38"/>
          <p:cNvCxnSpPr/>
          <p:nvPr/>
        </p:nvCxnSpPr>
        <p:spPr>
          <a:xfrm>
            <a:off x="2895600" y="5768204"/>
            <a:ext cx="6400800" cy="0"/>
          </a:xfrm>
          <a:prstGeom prst="straightConnector1">
            <a:avLst/>
          </a:prstGeom>
          <a:noFill/>
          <a:ln w="9525" cap="flat" cmpd="sng">
            <a:solidFill>
              <a:srgbClr val="22255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45" name="Google Shape;345;p38"/>
          <p:cNvSpPr txBox="1">
            <a:spLocks noGrp="1"/>
          </p:cNvSpPr>
          <p:nvPr>
            <p:ph type="title"/>
          </p:nvPr>
        </p:nvSpPr>
        <p:spPr>
          <a:xfrm>
            <a:off x="1109980" y="4277356"/>
            <a:ext cx="9966960" cy="1560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551"/>
              </a:buClr>
              <a:buSzPts val="5800"/>
              <a:buFont typeface="Calibri"/>
              <a:buNone/>
            </a:pPr>
            <a:r>
              <a:rPr lang="en-US" sz="5800">
                <a:solidFill>
                  <a:srgbClr val="222551"/>
                </a:solidFill>
              </a:rPr>
              <a:t>Hello to the Future</a:t>
            </a:r>
            <a:endParaRPr sz="5800">
              <a:solidFill>
                <a:srgbClr val="222551"/>
              </a:solidFill>
            </a:endParaRPr>
          </a:p>
        </p:txBody>
      </p:sp>
      <p:pic>
        <p:nvPicPr>
          <p:cNvPr id="346" name="Google Shape;346;p38" descr="A picture containing airplane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t="20857" r="1" b="21967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Presenters</a:t>
            </a:r>
            <a:endParaRPr/>
          </a:p>
        </p:txBody>
      </p:sp>
      <p:sp>
        <p:nvSpPr>
          <p:cNvPr id="214" name="Google Shape;214;p26"/>
          <p:cNvSpPr txBox="1">
            <a:spLocks noGrp="1"/>
          </p:cNvSpPr>
          <p:nvPr>
            <p:ph type="body" idx="1"/>
          </p:nvPr>
        </p:nvSpPr>
        <p:spPr>
          <a:xfrm>
            <a:off x="1092200" y="2654300"/>
            <a:ext cx="4914900" cy="32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>
                <a:latin typeface="Blender Pro Book" panose="02000506030000020004" pitchFamily="50" charset="0"/>
              </a:rPr>
              <a:t>Muhammad Ammar</a:t>
            </a:r>
            <a:endParaRPr sz="1900" dirty="0">
              <a:latin typeface="Blender Pro Book" panose="02000506030000020004" pitchFamily="50" charset="0"/>
            </a:endParaRPr>
          </a:p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>
                <a:latin typeface="Blender Pro Book" panose="02000506030000020004" pitchFamily="50" charset="0"/>
              </a:rPr>
              <a:t>Shaban Zaman</a:t>
            </a:r>
            <a:endParaRPr sz="1900" dirty="0">
              <a:latin typeface="Blender Pro Book" panose="02000506030000020004" pitchFamily="50" charset="0"/>
            </a:endParaRPr>
          </a:p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>
                <a:latin typeface="Blender Pro Book" panose="02000506030000020004" pitchFamily="50" charset="0"/>
              </a:rPr>
              <a:t>Harris Bin Abid</a:t>
            </a:r>
            <a:endParaRPr sz="1900" dirty="0">
              <a:latin typeface="Blender Pro Book" panose="02000506030000020004" pitchFamily="50" charset="0"/>
            </a:endParaRPr>
          </a:p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US" sz="1900" dirty="0">
                <a:latin typeface="Blender Pro Book" panose="02000506030000020004" pitchFamily="50" charset="0"/>
              </a:rPr>
              <a:t>Noman Shoaib</a:t>
            </a:r>
            <a:endParaRPr sz="1900" dirty="0">
              <a:latin typeface="Blender Pro Book" panose="02000506030000020004" pitchFamily="50" charset="0"/>
            </a:endParaRPr>
          </a:p>
        </p:txBody>
      </p:sp>
      <p:sp>
        <p:nvSpPr>
          <p:cNvPr id="215" name="Google Shape;215;p26"/>
          <p:cNvSpPr txBox="1">
            <a:spLocks noGrp="1"/>
          </p:cNvSpPr>
          <p:nvPr>
            <p:ph type="body" idx="2"/>
          </p:nvPr>
        </p:nvSpPr>
        <p:spPr>
          <a:xfrm>
            <a:off x="6184888" y="2825634"/>
            <a:ext cx="4914900" cy="32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latin typeface="Blender Pro Book" panose="02000506030000020004" pitchFamily="50" charset="0"/>
              </a:rPr>
              <a:t>BSCS_F19_M_63</a:t>
            </a:r>
            <a:endParaRPr sz="1900" dirty="0">
              <a:latin typeface="Blender Pro Book" panose="02000506030000020004" pitchFamily="50" charset="0"/>
            </a:endParaRPr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r>
              <a:rPr lang="en-US" sz="1900" dirty="0">
                <a:latin typeface="Blender Pro Book" panose="02000506030000020004" pitchFamily="50" charset="0"/>
              </a:rPr>
              <a:t>BSCS_F19_M_65</a:t>
            </a:r>
            <a:endParaRPr sz="1900" dirty="0">
              <a:latin typeface="Blender Pro Book" panose="02000506030000020004" pitchFamily="50" charset="0"/>
            </a:endParaRPr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r>
              <a:rPr lang="en-US" sz="1900" dirty="0">
                <a:latin typeface="Blender Pro Book" panose="02000506030000020004" pitchFamily="50" charset="0"/>
              </a:rPr>
              <a:t>BSCS_F19_M_84</a:t>
            </a:r>
            <a:endParaRPr sz="1900" dirty="0">
              <a:latin typeface="Blender Pro Book" panose="02000506030000020004" pitchFamily="50" charset="0"/>
            </a:endParaRPr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en-US" sz="1900" dirty="0">
                <a:latin typeface="Blender Pro Book" panose="02000506030000020004" pitchFamily="50" charset="0"/>
              </a:rPr>
              <a:t>BSCS_F19_M_86</a:t>
            </a:r>
            <a:endParaRPr sz="1900" dirty="0">
              <a:latin typeface="Blender Pro Book" panose="02000506030000020004" pitchFamily="50" charset="0"/>
            </a:endParaRPr>
          </a:p>
        </p:txBody>
      </p:sp>
      <p:pic>
        <p:nvPicPr>
          <p:cNvPr id="216" name="Google Shape;2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6663" y="692350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7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8565600" cy="939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222" name="Google Shape;222;p27"/>
          <p:cNvSpPr txBox="1">
            <a:spLocks noGrp="1"/>
          </p:cNvSpPr>
          <p:nvPr>
            <p:ph type="body" idx="2"/>
          </p:nvPr>
        </p:nvSpPr>
        <p:spPr>
          <a:xfrm>
            <a:off x="1092200" y="3289400"/>
            <a:ext cx="7493700" cy="279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1600" b="1">
                <a:solidFill>
                  <a:srgbClr val="0E0E0E"/>
                </a:solidFill>
                <a:highlight>
                  <a:srgbClr val="FEFEFE"/>
                </a:highlight>
                <a:latin typeface="Arial"/>
                <a:ea typeface="Arial"/>
                <a:cs typeface="Arial"/>
                <a:sym typeface="Arial"/>
              </a:rPr>
              <a:t>Cyberpunk 2077</a:t>
            </a:r>
            <a:r>
              <a:rPr lang="en-US" sz="1600">
                <a:solidFill>
                  <a:srgbClr val="0E0E0E"/>
                </a:solidFill>
                <a:highlight>
                  <a:srgbClr val="FEFEFE"/>
                </a:highlight>
                <a:latin typeface="Arial"/>
                <a:ea typeface="Arial"/>
                <a:cs typeface="Arial"/>
                <a:sym typeface="Arial"/>
              </a:rPr>
              <a:t> is an open-world, action-adventure story set in </a:t>
            </a:r>
            <a:r>
              <a:rPr lang="en-US" sz="1600" b="1">
                <a:solidFill>
                  <a:srgbClr val="0E0E0E"/>
                </a:solidFill>
                <a:highlight>
                  <a:srgbClr val="FEFEFE"/>
                </a:highlight>
                <a:latin typeface="Arial"/>
                <a:ea typeface="Arial"/>
                <a:cs typeface="Arial"/>
                <a:sym typeface="Arial"/>
              </a:rPr>
              <a:t>Night City</a:t>
            </a:r>
            <a:r>
              <a:rPr lang="en-US" sz="1600">
                <a:solidFill>
                  <a:srgbClr val="0E0E0E"/>
                </a:solidFill>
                <a:highlight>
                  <a:srgbClr val="FEFEFE"/>
                </a:highlight>
                <a:latin typeface="Arial"/>
                <a:ea typeface="Arial"/>
                <a:cs typeface="Arial"/>
                <a:sym typeface="Arial"/>
              </a:rPr>
              <a:t> by </a:t>
            </a:r>
            <a:r>
              <a:rPr lang="en-US" sz="1600" b="1">
                <a:solidFill>
                  <a:srgbClr val="0E0E0E"/>
                </a:solidFill>
                <a:highlight>
                  <a:srgbClr val="FEFEFE"/>
                </a:highlight>
                <a:latin typeface="Arial"/>
                <a:ea typeface="Arial"/>
                <a:cs typeface="Arial"/>
                <a:sym typeface="Arial"/>
              </a:rPr>
              <a:t>CD Projekt RED</a:t>
            </a:r>
            <a:r>
              <a:rPr lang="en-US" sz="1600">
                <a:solidFill>
                  <a:srgbClr val="0E0E0E"/>
                </a:solidFill>
                <a:highlight>
                  <a:srgbClr val="FEFEFE"/>
                </a:highlight>
                <a:latin typeface="Arial"/>
                <a:ea typeface="Arial"/>
                <a:cs typeface="Arial"/>
                <a:sym typeface="Arial"/>
              </a:rPr>
              <a:t>. You play as </a:t>
            </a:r>
            <a:r>
              <a:rPr lang="en-US" sz="1600" b="1">
                <a:solidFill>
                  <a:srgbClr val="0E0E0E"/>
                </a:solidFill>
                <a:highlight>
                  <a:srgbClr val="FEFEFE"/>
                </a:highlight>
                <a:latin typeface="Arial"/>
                <a:ea typeface="Arial"/>
                <a:cs typeface="Arial"/>
                <a:sym typeface="Arial"/>
              </a:rPr>
              <a:t>V</a:t>
            </a:r>
            <a:r>
              <a:rPr lang="en-US" sz="1600">
                <a:solidFill>
                  <a:srgbClr val="0E0E0E"/>
                </a:solidFill>
                <a:highlight>
                  <a:srgbClr val="FEFEFE"/>
                </a:highlight>
                <a:latin typeface="Arial"/>
                <a:ea typeface="Arial"/>
                <a:cs typeface="Arial"/>
                <a:sym typeface="Arial"/>
              </a:rPr>
              <a:t>, a mercenary outlaw going after a one-of-a-kind implant that is the key to immortality. You can customize your character’s cyberware, skillset and playstyle, and explore a vast city where the choices you make shape the story and the world around you.</a:t>
            </a:r>
            <a:endParaRPr sz="2100">
              <a:highlight>
                <a:srgbClr val="FEFEFE"/>
              </a:highlight>
            </a:endParaRPr>
          </a:p>
        </p:txBody>
      </p:sp>
      <p:sp>
        <p:nvSpPr>
          <p:cNvPr id="223" name="Google Shape;223;p27"/>
          <p:cNvSpPr txBox="1">
            <a:spLocks noGrp="1"/>
          </p:cNvSpPr>
          <p:nvPr>
            <p:ph type="subTitle" idx="1"/>
          </p:nvPr>
        </p:nvSpPr>
        <p:spPr>
          <a:xfrm>
            <a:off x="1092200" y="2067600"/>
            <a:ext cx="78132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about the Game Project</a:t>
            </a:r>
            <a:endParaRPr/>
          </a:p>
        </p:txBody>
      </p:sp>
      <p:pic>
        <p:nvPicPr>
          <p:cNvPr id="224" name="Google Shape;2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8975" y="665825"/>
            <a:ext cx="4995175" cy="186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8"/>
          <p:cNvPicPr preferRelativeResize="0"/>
          <p:nvPr/>
        </p:nvPicPr>
        <p:blipFill rotWithShape="1">
          <a:blip r:embed="rId3">
            <a:alphaModFix/>
          </a:blip>
          <a:srcRect t="22744"/>
          <a:stretch/>
        </p:blipFill>
        <p:spPr>
          <a:xfrm>
            <a:off x="0" y="6"/>
            <a:ext cx="12192000" cy="5298142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8"/>
          <p:cNvSpPr/>
          <p:nvPr/>
        </p:nvSpPr>
        <p:spPr>
          <a:xfrm>
            <a:off x="0" y="5298150"/>
            <a:ext cx="12192000" cy="1559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8"/>
          <p:cNvSpPr txBox="1"/>
          <p:nvPr/>
        </p:nvSpPr>
        <p:spPr>
          <a:xfrm>
            <a:off x="6073625" y="6094825"/>
            <a:ext cx="6105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8"/>
          <p:cNvSpPr txBox="1"/>
          <p:nvPr/>
        </p:nvSpPr>
        <p:spPr>
          <a:xfrm>
            <a:off x="3895344" y="5488950"/>
            <a:ext cx="4401312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rgbClr val="FFFF00"/>
                </a:solidFill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Game Setting</a:t>
            </a:r>
            <a:endParaRPr sz="5800" b="1" dirty="0">
              <a:solidFill>
                <a:srgbClr val="FFFF00"/>
              </a:solidFill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pic>
        <p:nvPicPr>
          <p:cNvPr id="233" name="Google Shape;23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72900" y="159197"/>
            <a:ext cx="2183424" cy="1494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8"/>
          <p:cNvSpPr/>
          <p:nvPr/>
        </p:nvSpPr>
        <p:spPr>
          <a:xfrm>
            <a:off x="740900" y="658100"/>
            <a:ext cx="8108700" cy="3647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5" name="Google Shape;235;p28"/>
          <p:cNvSpPr txBox="1"/>
          <p:nvPr/>
        </p:nvSpPr>
        <p:spPr>
          <a:xfrm>
            <a:off x="1154300" y="997300"/>
            <a:ext cx="71547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0050" algn="l" rtl="0">
              <a:lnSpc>
                <a:spcPct val="10714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2700"/>
              <a:buChar char="-"/>
            </a:pPr>
            <a:r>
              <a:rPr lang="en-US" sz="3200" b="1" dirty="0">
                <a:solidFill>
                  <a:srgbClr val="0E0E0E"/>
                </a:solidFill>
                <a:latin typeface="Blender Pro Heavy" panose="02000906030000010004" pitchFamily="50" charset="0"/>
              </a:rPr>
              <a:t>LIVE IN THE CITY OF FUTURE</a:t>
            </a:r>
            <a:endParaRPr sz="3200" b="1" dirty="0">
              <a:solidFill>
                <a:srgbClr val="0E0E0E"/>
              </a:solidFill>
              <a:latin typeface="Blender Pro Heavy" panose="02000906030000010004" pitchFamily="50" charset="0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 sz="1700" dirty="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latin typeface="Nunito"/>
                <a:ea typeface="Nunito"/>
                <a:cs typeface="Nunito"/>
                <a:sym typeface="Nunito"/>
              </a:rPr>
              <a:t>	</a:t>
            </a:r>
            <a:endParaRPr sz="1700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6" name="Google Shape;236;p28"/>
          <p:cNvSpPr txBox="1"/>
          <p:nvPr/>
        </p:nvSpPr>
        <p:spPr>
          <a:xfrm>
            <a:off x="1352781" y="2085083"/>
            <a:ext cx="6953400" cy="19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Cyberpunk 2077 is set in an Alternate History of Dark Future, where corporations rule, and focuses on Age of Computers, Human Augmentations, and famous Japanese Corporation </a:t>
            </a:r>
            <a:r>
              <a:rPr lang="en-US" sz="16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Arisaka</a:t>
            </a:r>
            <a:r>
              <a:rPr lang="en-US" sz="16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, which was found during the age of World War II. Cyberpunk 2077 is the most anticipated video game of entire history.</a:t>
            </a:r>
            <a:endParaRPr sz="1600" dirty="0">
              <a:latin typeface="Blender Pro Book" panose="02000506030000020004" pitchFamily="50" charset="0"/>
              <a:ea typeface="Calibri"/>
              <a:cs typeface="Calibri"/>
              <a:sym typeface="Calibri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488EE60-5AB2-471D-8B4C-18489E55EF26}"/>
              </a:ext>
            </a:extLst>
          </p:cNvPr>
          <p:cNvCxnSpPr>
            <a:cxnSpLocks/>
          </p:cNvCxnSpPr>
          <p:nvPr/>
        </p:nvCxnSpPr>
        <p:spPr>
          <a:xfrm flipV="1">
            <a:off x="1264504" y="1772999"/>
            <a:ext cx="6774596" cy="2027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A184F38-A6E7-4D3E-A856-E0A3DE948C3E}"/>
              </a:ext>
            </a:extLst>
          </p:cNvPr>
          <p:cNvSpPr/>
          <p:nvPr/>
        </p:nvSpPr>
        <p:spPr>
          <a:xfrm>
            <a:off x="1264504" y="1775026"/>
            <a:ext cx="945573" cy="45719"/>
          </a:xfrm>
          <a:prstGeom prst="rect">
            <a:avLst/>
          </a:prstGeom>
          <a:solidFill>
            <a:srgbClr val="010010"/>
          </a:solidFill>
          <a:ln w="9525">
            <a:solidFill>
              <a:srgbClr val="01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AC8FBE-E0CA-455C-886F-5802FD5C13B5}"/>
              </a:ext>
            </a:extLst>
          </p:cNvPr>
          <p:cNvCxnSpPr>
            <a:cxnSpLocks/>
          </p:cNvCxnSpPr>
          <p:nvPr/>
        </p:nvCxnSpPr>
        <p:spPr>
          <a:xfrm flipV="1">
            <a:off x="2210082" y="1775026"/>
            <a:ext cx="80164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05C209-7BCE-4FE5-881E-CCB2CEE471BA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2210077" y="1775026"/>
            <a:ext cx="63500" cy="2286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296487-E9B4-49BC-B161-54B2A0D5DF53}"/>
              </a:ext>
            </a:extLst>
          </p:cNvPr>
          <p:cNvCxnSpPr>
            <a:cxnSpLocks/>
          </p:cNvCxnSpPr>
          <p:nvPr/>
        </p:nvCxnSpPr>
        <p:spPr>
          <a:xfrm flipV="1">
            <a:off x="2210077" y="1775026"/>
            <a:ext cx="23019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DFA3C48-CB72-4BBF-9C56-AF60CAD949AA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210077" y="1797886"/>
            <a:ext cx="3016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EBA75D9-043B-423E-89F2-D5B29C882E08}"/>
              </a:ext>
            </a:extLst>
          </p:cNvPr>
          <p:cNvCxnSpPr>
            <a:stCxn id="11" idx="3"/>
          </p:cNvCxnSpPr>
          <p:nvPr/>
        </p:nvCxnSpPr>
        <p:spPr>
          <a:xfrm flipV="1">
            <a:off x="2210077" y="1773002"/>
            <a:ext cx="63500" cy="24884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B2AA78F-99D9-4B0B-A18F-2271546712BB}"/>
              </a:ext>
            </a:extLst>
          </p:cNvPr>
          <p:cNvCxnSpPr>
            <a:cxnSpLocks/>
          </p:cNvCxnSpPr>
          <p:nvPr/>
        </p:nvCxnSpPr>
        <p:spPr>
          <a:xfrm>
            <a:off x="2210077" y="1772999"/>
            <a:ext cx="30163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010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727F946F-B36A-4585-9F4F-F703100B003C}"/>
              </a:ext>
            </a:extLst>
          </p:cNvPr>
          <p:cNvGrpSpPr/>
          <p:nvPr/>
        </p:nvGrpSpPr>
        <p:grpSpPr>
          <a:xfrm>
            <a:off x="0" y="6"/>
            <a:ext cx="12192000" cy="6857844"/>
            <a:chOff x="0" y="6"/>
            <a:chExt cx="12192000" cy="6857844"/>
          </a:xfrm>
        </p:grpSpPr>
        <p:pic>
          <p:nvPicPr>
            <p:cNvPr id="241" name="Google Shape;241;p29"/>
            <p:cNvPicPr preferRelativeResize="0"/>
            <p:nvPr/>
          </p:nvPicPr>
          <p:blipFill rotWithShape="1">
            <a:blip r:embed="rId3">
              <a:alphaModFix/>
            </a:blip>
            <a:srcRect t="22744"/>
            <a:stretch/>
          </p:blipFill>
          <p:spPr>
            <a:xfrm>
              <a:off x="0" y="6"/>
              <a:ext cx="12192000" cy="5298142"/>
            </a:xfrm>
            <a:prstGeom prst="rect">
              <a:avLst/>
            </a:prstGeom>
            <a:solidFill>
              <a:srgbClr val="010010"/>
            </a:solidFill>
            <a:ln>
              <a:noFill/>
            </a:ln>
          </p:spPr>
        </p:pic>
        <p:sp>
          <p:nvSpPr>
            <p:cNvPr id="242" name="Google Shape;242;p29"/>
            <p:cNvSpPr/>
            <p:nvPr/>
          </p:nvSpPr>
          <p:spPr>
            <a:xfrm>
              <a:off x="0" y="5298150"/>
              <a:ext cx="12192000" cy="1559700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29"/>
          <p:cNvSpPr txBox="1"/>
          <p:nvPr/>
        </p:nvSpPr>
        <p:spPr>
          <a:xfrm>
            <a:off x="6073625" y="6094825"/>
            <a:ext cx="6105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9"/>
          <p:cNvSpPr txBox="1"/>
          <p:nvPr/>
        </p:nvSpPr>
        <p:spPr>
          <a:xfrm>
            <a:off x="3776472" y="5488950"/>
            <a:ext cx="4639056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rgbClr val="FFFF00"/>
                </a:solidFill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Requirements</a:t>
            </a:r>
            <a:endParaRPr sz="5800" b="1" dirty="0">
              <a:solidFill>
                <a:srgbClr val="FFFF00"/>
              </a:solidFill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sp>
        <p:nvSpPr>
          <p:cNvPr id="245" name="Google Shape;245;p29"/>
          <p:cNvSpPr/>
          <p:nvPr/>
        </p:nvSpPr>
        <p:spPr>
          <a:xfrm>
            <a:off x="731375" y="572375"/>
            <a:ext cx="8108700" cy="38796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9"/>
          <p:cNvSpPr txBox="1"/>
          <p:nvPr/>
        </p:nvSpPr>
        <p:spPr>
          <a:xfrm>
            <a:off x="1144775" y="911575"/>
            <a:ext cx="71547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0050" algn="l" rtl="0">
              <a:lnSpc>
                <a:spcPct val="10714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2700"/>
              <a:buChar char="-"/>
            </a:pPr>
            <a:r>
              <a:rPr lang="en-US" sz="2700" b="1" dirty="0">
                <a:solidFill>
                  <a:srgbClr val="0E0E0E"/>
                </a:solidFill>
                <a:latin typeface="Blender Pro Heavy" panose="02000906030000010004" pitchFamily="50" charset="0"/>
              </a:rPr>
              <a:t>REQUIREMENTS</a:t>
            </a:r>
            <a:endParaRPr sz="2700" b="1" dirty="0">
              <a:solidFill>
                <a:srgbClr val="0E0E0E"/>
              </a:solidFill>
              <a:latin typeface="Blender Pro Heavy" panose="02000906030000010004" pitchFamily="50" charset="0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 sz="1700" dirty="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latin typeface="Nunito"/>
                <a:ea typeface="Nunito"/>
                <a:cs typeface="Nunito"/>
                <a:sym typeface="Nunito"/>
              </a:rPr>
              <a:t>	</a:t>
            </a:r>
            <a:endParaRPr sz="1700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47" name="Google Shape;247;p29"/>
          <p:cNvSpPr txBox="1"/>
          <p:nvPr/>
        </p:nvSpPr>
        <p:spPr>
          <a:xfrm>
            <a:off x="1309025" y="1812550"/>
            <a:ext cx="6953400" cy="19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SemiBold"/>
              <a:buChar char="➔"/>
            </a:pPr>
            <a:r>
              <a:rPr lang="en-US" sz="1700" dirty="0">
                <a:latin typeface="Blender Pro Bold" panose="02000806030000020004" pitchFamily="50" charset="0"/>
                <a:ea typeface="Nunito SemiBold"/>
                <a:cs typeface="Nunito SemiBold"/>
                <a:sym typeface="Nunito SemiBold"/>
              </a:rPr>
              <a:t>Functional Requirements</a:t>
            </a:r>
            <a:endParaRPr sz="1700" dirty="0">
              <a:latin typeface="Blender Pro Bold" panose="02000806030000020004" pitchFamily="50" charset="0"/>
              <a:ea typeface="Nunito SemiBold"/>
              <a:cs typeface="Nunito SemiBold"/>
              <a:sym typeface="Nunito SemiBold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"/>
              <a:buChar char="◆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Demanding Features</a:t>
            </a:r>
            <a:endParaRPr sz="17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 SemiBold"/>
              <a:buChar char="➔"/>
            </a:pPr>
            <a:r>
              <a:rPr lang="en-US" sz="1700" dirty="0">
                <a:latin typeface="Blender Pro Bold" panose="02000806030000020004" pitchFamily="50" charset="0"/>
                <a:ea typeface="Nunito SemiBold"/>
                <a:cs typeface="Nunito SemiBold"/>
                <a:sym typeface="Nunito SemiBold"/>
              </a:rPr>
              <a:t>Non-Functional Requirements</a:t>
            </a:r>
            <a:endParaRPr sz="1700" dirty="0">
              <a:latin typeface="Blender Pro Bold" panose="02000806030000020004" pitchFamily="50" charset="0"/>
              <a:ea typeface="Nunito SemiBold"/>
              <a:cs typeface="Nunito SemiBold"/>
              <a:sym typeface="Nunito SemiBold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Nunito"/>
              <a:buChar char="◆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Optimization / Technical Features</a:t>
            </a:r>
            <a:endParaRPr sz="17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pic>
        <p:nvPicPr>
          <p:cNvPr id="248" name="Google Shape;24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52475" y="362400"/>
            <a:ext cx="2128275" cy="1261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337ACA4-DAB4-49EB-8C61-723096076283}"/>
              </a:ext>
            </a:extLst>
          </p:cNvPr>
          <p:cNvCxnSpPr/>
          <p:nvPr/>
        </p:nvCxnSpPr>
        <p:spPr>
          <a:xfrm>
            <a:off x="1505527" y="1623775"/>
            <a:ext cx="621607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DD8DDEE6-9CA9-45B2-9D77-FD793976C3DA}"/>
              </a:ext>
            </a:extLst>
          </p:cNvPr>
          <p:cNvSpPr/>
          <p:nvPr/>
        </p:nvSpPr>
        <p:spPr>
          <a:xfrm>
            <a:off x="1505527" y="1623775"/>
            <a:ext cx="945573" cy="45719"/>
          </a:xfrm>
          <a:prstGeom prst="rect">
            <a:avLst/>
          </a:prstGeom>
          <a:solidFill>
            <a:srgbClr val="010010"/>
          </a:solidFill>
          <a:ln w="9525">
            <a:solidFill>
              <a:srgbClr val="01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E08D16A-AD0F-46E0-8DE3-22C076AEA602}"/>
              </a:ext>
            </a:extLst>
          </p:cNvPr>
          <p:cNvCxnSpPr>
            <a:cxnSpLocks/>
          </p:cNvCxnSpPr>
          <p:nvPr/>
        </p:nvCxnSpPr>
        <p:spPr>
          <a:xfrm flipV="1">
            <a:off x="2451105" y="1623775"/>
            <a:ext cx="80164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C3AD9C6-9437-41E6-AF23-098C531BADEB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2451100" y="1623775"/>
            <a:ext cx="63500" cy="2286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76988D8-6797-4DB3-AD53-D9BC81DA8881}"/>
              </a:ext>
            </a:extLst>
          </p:cNvPr>
          <p:cNvCxnSpPr/>
          <p:nvPr/>
        </p:nvCxnSpPr>
        <p:spPr>
          <a:xfrm flipV="1">
            <a:off x="2451100" y="1623775"/>
            <a:ext cx="23019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D82559D-7FBA-4F82-AC66-F4C3BACB8F29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451100" y="1646635"/>
            <a:ext cx="3016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Arc 37">
            <a:extLst>
              <a:ext uri="{FF2B5EF4-FFF2-40B4-BE49-F238E27FC236}">
                <a16:creationId xmlns:a16="http://schemas.microsoft.com/office/drawing/2014/main" id="{1EA5C1F1-7B20-4BEF-A1DC-95DC543AE562}"/>
              </a:ext>
            </a:extLst>
          </p:cNvPr>
          <p:cNvSpPr/>
          <p:nvPr/>
        </p:nvSpPr>
        <p:spPr>
          <a:xfrm>
            <a:off x="2451100" y="1623775"/>
            <a:ext cx="45719" cy="45719"/>
          </a:xfrm>
          <a:prstGeom prst="arc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BD1951C-2011-42B2-95B0-5484CD4253B0}"/>
              </a:ext>
            </a:extLst>
          </p:cNvPr>
          <p:cNvCxnSpPr>
            <a:stCxn id="5" idx="3"/>
          </p:cNvCxnSpPr>
          <p:nvPr/>
        </p:nvCxnSpPr>
        <p:spPr>
          <a:xfrm flipV="1">
            <a:off x="2451100" y="1621750"/>
            <a:ext cx="63500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9796EFF-0169-470F-BD58-7D71CE0CE2E6}"/>
              </a:ext>
            </a:extLst>
          </p:cNvPr>
          <p:cNvCxnSpPr/>
          <p:nvPr/>
        </p:nvCxnSpPr>
        <p:spPr>
          <a:xfrm>
            <a:off x="2451100" y="1621748"/>
            <a:ext cx="30163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0"/>
          <p:cNvPicPr preferRelativeResize="0"/>
          <p:nvPr/>
        </p:nvPicPr>
        <p:blipFill rotWithShape="1">
          <a:blip r:embed="rId3">
            <a:alphaModFix/>
          </a:blip>
          <a:srcRect t="22744"/>
          <a:stretch/>
        </p:blipFill>
        <p:spPr>
          <a:xfrm>
            <a:off x="0" y="6"/>
            <a:ext cx="12192000" cy="5298142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0"/>
          <p:cNvSpPr/>
          <p:nvPr/>
        </p:nvSpPr>
        <p:spPr>
          <a:xfrm>
            <a:off x="0" y="5298150"/>
            <a:ext cx="12192000" cy="1559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0"/>
          <p:cNvSpPr txBox="1"/>
          <p:nvPr/>
        </p:nvSpPr>
        <p:spPr>
          <a:xfrm>
            <a:off x="6073625" y="6094825"/>
            <a:ext cx="6105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30"/>
          <p:cNvSpPr txBox="1"/>
          <p:nvPr/>
        </p:nvSpPr>
        <p:spPr>
          <a:xfrm>
            <a:off x="2788920" y="5488950"/>
            <a:ext cx="661416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rgbClr val="FFFF00"/>
                </a:solidFill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Demanding Features</a:t>
            </a:r>
            <a:endParaRPr sz="5800" b="1" dirty="0">
              <a:solidFill>
                <a:srgbClr val="FFFF00"/>
              </a:solidFill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sp>
        <p:nvSpPr>
          <p:cNvPr id="257" name="Google Shape;257;p30"/>
          <p:cNvSpPr/>
          <p:nvPr/>
        </p:nvSpPr>
        <p:spPr>
          <a:xfrm>
            <a:off x="731375" y="572374"/>
            <a:ext cx="8108700" cy="4091065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0"/>
          <p:cNvSpPr txBox="1"/>
          <p:nvPr/>
        </p:nvSpPr>
        <p:spPr>
          <a:xfrm>
            <a:off x="1144775" y="911575"/>
            <a:ext cx="71547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0050" algn="l" rtl="0">
              <a:lnSpc>
                <a:spcPct val="10714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2700"/>
              <a:buChar char="❖"/>
            </a:pPr>
            <a:r>
              <a:rPr lang="en-US" sz="2700" b="1" dirty="0">
                <a:solidFill>
                  <a:srgbClr val="0E0E0E"/>
                </a:solidFill>
                <a:latin typeface="Blender Pro Heavy" panose="02000906030000010004" pitchFamily="50" charset="0"/>
              </a:rPr>
              <a:t>GAMEPLAY FEATURES</a:t>
            </a:r>
            <a:endParaRPr sz="1700" dirty="0">
              <a:latin typeface="Blender Pro Heavy" panose="02000906030000010004" pitchFamily="50" charset="0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700" dirty="0">
                <a:latin typeface="Nunito"/>
                <a:ea typeface="Nunito"/>
                <a:cs typeface="Nunito"/>
                <a:sym typeface="Nunito"/>
              </a:rPr>
              <a:t>	</a:t>
            </a:r>
            <a:endParaRPr sz="1700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9" name="Google Shape;259;p30"/>
          <p:cNvSpPr txBox="1"/>
          <p:nvPr/>
        </p:nvSpPr>
        <p:spPr>
          <a:xfrm>
            <a:off x="1309025" y="1804823"/>
            <a:ext cx="6953400" cy="25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Age of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Computers</a:t>
            </a: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and </a:t>
            </a:r>
            <a:r>
              <a:rPr lang="en-US" sz="1700" b="1" dirty="0" err="1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MiliTech</a:t>
            </a:r>
            <a:endParaRPr sz="17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Role Playing Game </a:t>
            </a: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Genre</a:t>
            </a:r>
            <a:endParaRPr sz="17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Low-Life,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High-Tech</a:t>
            </a:r>
            <a:endParaRPr sz="17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Alternate History, with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Future Setting</a:t>
            </a:r>
            <a:endParaRPr sz="17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Age of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Augmentations</a:t>
            </a:r>
            <a:endParaRPr sz="17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Dynamic Story </a:t>
            </a: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and Background</a:t>
            </a:r>
            <a:endParaRPr sz="17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pic>
        <p:nvPicPr>
          <p:cNvPr id="260" name="Google Shape;26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40075" y="193149"/>
            <a:ext cx="3264575" cy="95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DF2101-2661-4D64-BF9A-5C55CF9E6621}"/>
              </a:ext>
            </a:extLst>
          </p:cNvPr>
          <p:cNvCxnSpPr/>
          <p:nvPr/>
        </p:nvCxnSpPr>
        <p:spPr>
          <a:xfrm>
            <a:off x="1309025" y="1622352"/>
            <a:ext cx="621607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D04DDFD-34EE-4A37-9F43-2DFA1E2B305F}"/>
              </a:ext>
            </a:extLst>
          </p:cNvPr>
          <p:cNvSpPr/>
          <p:nvPr/>
        </p:nvSpPr>
        <p:spPr>
          <a:xfrm>
            <a:off x="1309025" y="1622352"/>
            <a:ext cx="945573" cy="45719"/>
          </a:xfrm>
          <a:prstGeom prst="rect">
            <a:avLst/>
          </a:prstGeom>
          <a:solidFill>
            <a:srgbClr val="010010"/>
          </a:solidFill>
          <a:ln w="9525">
            <a:solidFill>
              <a:srgbClr val="01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B34882-7B69-4A60-A2F7-9473C1523833}"/>
              </a:ext>
            </a:extLst>
          </p:cNvPr>
          <p:cNvCxnSpPr>
            <a:cxnSpLocks/>
          </p:cNvCxnSpPr>
          <p:nvPr/>
        </p:nvCxnSpPr>
        <p:spPr>
          <a:xfrm flipV="1">
            <a:off x="2254603" y="1622352"/>
            <a:ext cx="80164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3B6384E-8A3B-4FB6-985E-78B92C5FE8F3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2254598" y="1622352"/>
            <a:ext cx="63500" cy="2286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A42B982-273E-4470-A488-44B68B79A778}"/>
              </a:ext>
            </a:extLst>
          </p:cNvPr>
          <p:cNvCxnSpPr/>
          <p:nvPr/>
        </p:nvCxnSpPr>
        <p:spPr>
          <a:xfrm flipV="1">
            <a:off x="2254598" y="1622352"/>
            <a:ext cx="23019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5C1876-4BE7-4CD4-9615-C106B02A1286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2254598" y="1645212"/>
            <a:ext cx="3016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05FA41E-1E92-4A14-9688-29CBB4CAC449}"/>
              </a:ext>
            </a:extLst>
          </p:cNvPr>
          <p:cNvCxnSpPr>
            <a:stCxn id="18" idx="3"/>
          </p:cNvCxnSpPr>
          <p:nvPr/>
        </p:nvCxnSpPr>
        <p:spPr>
          <a:xfrm flipV="1">
            <a:off x="2254598" y="1620327"/>
            <a:ext cx="63500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0ED33A9-AAF9-4D99-ACAA-691A675087AE}"/>
              </a:ext>
            </a:extLst>
          </p:cNvPr>
          <p:cNvCxnSpPr/>
          <p:nvPr/>
        </p:nvCxnSpPr>
        <p:spPr>
          <a:xfrm>
            <a:off x="2254598" y="1620325"/>
            <a:ext cx="30163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1"/>
          <p:cNvPicPr preferRelativeResize="0"/>
          <p:nvPr/>
        </p:nvPicPr>
        <p:blipFill rotWithShape="1">
          <a:blip r:embed="rId3">
            <a:alphaModFix/>
          </a:blip>
          <a:srcRect t="22744"/>
          <a:stretch/>
        </p:blipFill>
        <p:spPr>
          <a:xfrm>
            <a:off x="0" y="6"/>
            <a:ext cx="12192000" cy="5298142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1"/>
          <p:cNvSpPr/>
          <p:nvPr/>
        </p:nvSpPr>
        <p:spPr>
          <a:xfrm>
            <a:off x="0" y="5298150"/>
            <a:ext cx="12192000" cy="1559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1"/>
          <p:cNvSpPr txBox="1"/>
          <p:nvPr/>
        </p:nvSpPr>
        <p:spPr>
          <a:xfrm>
            <a:off x="6073625" y="6094825"/>
            <a:ext cx="6105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1"/>
          <p:cNvSpPr txBox="1"/>
          <p:nvPr/>
        </p:nvSpPr>
        <p:spPr>
          <a:xfrm>
            <a:off x="2798064" y="5488950"/>
            <a:ext cx="6595872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rgbClr val="FFFF00"/>
                </a:solidFill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Demanding Features</a:t>
            </a:r>
            <a:endParaRPr sz="5800" b="1" dirty="0">
              <a:solidFill>
                <a:srgbClr val="FFFF00"/>
              </a:solidFill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sp>
        <p:nvSpPr>
          <p:cNvPr id="269" name="Google Shape;269;p31"/>
          <p:cNvSpPr/>
          <p:nvPr/>
        </p:nvSpPr>
        <p:spPr>
          <a:xfrm>
            <a:off x="731375" y="572375"/>
            <a:ext cx="8108700" cy="38796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1"/>
          <p:cNvSpPr txBox="1"/>
          <p:nvPr/>
        </p:nvSpPr>
        <p:spPr>
          <a:xfrm>
            <a:off x="1144775" y="911575"/>
            <a:ext cx="71547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0050" algn="l" rtl="0">
              <a:lnSpc>
                <a:spcPct val="10714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2700"/>
              <a:buChar char="❖"/>
            </a:pPr>
            <a:r>
              <a:rPr lang="en-US" sz="2700" b="1" dirty="0">
                <a:solidFill>
                  <a:srgbClr val="0E0E0E"/>
                </a:solidFill>
                <a:latin typeface="Blender Pro Heavy" panose="02000906030000010004" pitchFamily="50" charset="0"/>
              </a:rPr>
              <a:t>GAMEPLAY FEATURES</a:t>
            </a:r>
            <a:endParaRPr sz="1700" dirty="0">
              <a:latin typeface="Blender Pro Heavy" panose="02000906030000010004" pitchFamily="50" charset="0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700" dirty="0">
                <a:latin typeface="Nunito"/>
                <a:ea typeface="Nunito"/>
                <a:cs typeface="Nunito"/>
                <a:sym typeface="Nunito"/>
              </a:rPr>
              <a:t>	</a:t>
            </a:r>
            <a:endParaRPr sz="1700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1" name="Google Shape;271;p31"/>
          <p:cNvSpPr txBox="1"/>
          <p:nvPr/>
        </p:nvSpPr>
        <p:spPr>
          <a:xfrm>
            <a:off x="1309025" y="1848875"/>
            <a:ext cx="6953400" cy="19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Vertical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City Layout</a:t>
            </a:r>
            <a:endParaRPr sz="18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Four cultures 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with specific regions</a:t>
            </a:r>
            <a:endParaRPr sz="18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Wide variety of 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Vehicles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and 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Combat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focused</a:t>
            </a:r>
            <a:endParaRPr sz="18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Highly Anticipated 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of all the Time in History</a:t>
            </a:r>
            <a:endParaRPr sz="18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Has 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Chinese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and </a:t>
            </a:r>
            <a:r>
              <a:rPr lang="en-US" sz="18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Japanese Style </a:t>
            </a:r>
            <a:r>
              <a:rPr lang="en-US" sz="18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of Art, Theme and Vibe</a:t>
            </a:r>
            <a:endParaRPr sz="18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pic>
        <p:nvPicPr>
          <p:cNvPr id="272" name="Google Shape;27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72900" y="159197"/>
            <a:ext cx="2183424" cy="1494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89972DB-F57E-4E64-9B0A-9141D9834DB0}"/>
              </a:ext>
            </a:extLst>
          </p:cNvPr>
          <p:cNvCxnSpPr/>
          <p:nvPr/>
        </p:nvCxnSpPr>
        <p:spPr>
          <a:xfrm>
            <a:off x="1309025" y="1623775"/>
            <a:ext cx="621607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0F2E092B-8ED3-4070-BBF6-ECD98D47DA34}"/>
              </a:ext>
            </a:extLst>
          </p:cNvPr>
          <p:cNvSpPr/>
          <p:nvPr/>
        </p:nvSpPr>
        <p:spPr>
          <a:xfrm>
            <a:off x="1309025" y="1623775"/>
            <a:ext cx="945573" cy="45719"/>
          </a:xfrm>
          <a:prstGeom prst="rect">
            <a:avLst/>
          </a:prstGeom>
          <a:solidFill>
            <a:srgbClr val="010010"/>
          </a:solidFill>
          <a:ln w="9525">
            <a:solidFill>
              <a:srgbClr val="01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72E259-EF8B-4073-BB38-83AA523BAD26}"/>
              </a:ext>
            </a:extLst>
          </p:cNvPr>
          <p:cNvCxnSpPr>
            <a:cxnSpLocks/>
          </p:cNvCxnSpPr>
          <p:nvPr/>
        </p:nvCxnSpPr>
        <p:spPr>
          <a:xfrm flipV="1">
            <a:off x="2254603" y="1623775"/>
            <a:ext cx="80164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1A3E796-57BD-48CF-8F97-D1794381954A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2254598" y="1623775"/>
            <a:ext cx="63500" cy="2286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678E5A-E285-437D-8A46-ECF94878CDF9}"/>
              </a:ext>
            </a:extLst>
          </p:cNvPr>
          <p:cNvCxnSpPr/>
          <p:nvPr/>
        </p:nvCxnSpPr>
        <p:spPr>
          <a:xfrm flipV="1">
            <a:off x="2254598" y="1623775"/>
            <a:ext cx="23019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E4C30A2-8016-407E-91CD-25FE2B3D8534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254598" y="1646635"/>
            <a:ext cx="3016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EF01033-A49C-4E59-A9EA-765DC7D5BB08}"/>
              </a:ext>
            </a:extLst>
          </p:cNvPr>
          <p:cNvCxnSpPr>
            <a:stCxn id="11" idx="3"/>
          </p:cNvCxnSpPr>
          <p:nvPr/>
        </p:nvCxnSpPr>
        <p:spPr>
          <a:xfrm flipV="1">
            <a:off x="2254598" y="1621750"/>
            <a:ext cx="63500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3DD307A-525A-40C6-91E0-9BE5ECF9F2EE}"/>
              </a:ext>
            </a:extLst>
          </p:cNvPr>
          <p:cNvCxnSpPr/>
          <p:nvPr/>
        </p:nvCxnSpPr>
        <p:spPr>
          <a:xfrm>
            <a:off x="2254598" y="1621748"/>
            <a:ext cx="30163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32"/>
          <p:cNvPicPr preferRelativeResize="0"/>
          <p:nvPr/>
        </p:nvPicPr>
        <p:blipFill rotWithShape="1">
          <a:blip r:embed="rId3">
            <a:alphaModFix/>
          </a:blip>
          <a:srcRect t="22744"/>
          <a:stretch/>
        </p:blipFill>
        <p:spPr>
          <a:xfrm>
            <a:off x="0" y="6"/>
            <a:ext cx="12192000" cy="5298142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2"/>
          <p:cNvSpPr/>
          <p:nvPr/>
        </p:nvSpPr>
        <p:spPr>
          <a:xfrm>
            <a:off x="0" y="5298150"/>
            <a:ext cx="12192000" cy="1559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2"/>
          <p:cNvSpPr txBox="1"/>
          <p:nvPr/>
        </p:nvSpPr>
        <p:spPr>
          <a:xfrm>
            <a:off x="6073625" y="6094825"/>
            <a:ext cx="6105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32"/>
          <p:cNvSpPr txBox="1"/>
          <p:nvPr/>
        </p:nvSpPr>
        <p:spPr>
          <a:xfrm>
            <a:off x="2560320" y="5488950"/>
            <a:ext cx="7071510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rgbClr val="FFFF00"/>
                </a:solidFill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Optimization Features</a:t>
            </a:r>
            <a:endParaRPr sz="5800" b="1" dirty="0">
              <a:solidFill>
                <a:srgbClr val="FFFF00"/>
              </a:solidFill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sp>
        <p:nvSpPr>
          <p:cNvPr id="281" name="Google Shape;281;p32"/>
          <p:cNvSpPr/>
          <p:nvPr/>
        </p:nvSpPr>
        <p:spPr>
          <a:xfrm>
            <a:off x="731375" y="572374"/>
            <a:ext cx="8108700" cy="4036201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2"/>
          <p:cNvSpPr txBox="1"/>
          <p:nvPr/>
        </p:nvSpPr>
        <p:spPr>
          <a:xfrm>
            <a:off x="1144775" y="911575"/>
            <a:ext cx="71547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0050" algn="l" rtl="0">
              <a:lnSpc>
                <a:spcPct val="10714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2700"/>
              <a:buChar char="❖"/>
            </a:pPr>
            <a:r>
              <a:rPr lang="en-US" sz="2700" b="1" dirty="0">
                <a:solidFill>
                  <a:srgbClr val="0E0E0E"/>
                </a:solidFill>
                <a:latin typeface="Blender Pro Heavy" panose="02000906030000010004" pitchFamily="50" charset="0"/>
              </a:rPr>
              <a:t>TECHNICAL FEATURES</a:t>
            </a:r>
            <a:endParaRPr sz="1700" dirty="0">
              <a:latin typeface="Blender Pro Heavy" panose="02000906030000010004" pitchFamily="50" charset="0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700" dirty="0">
                <a:latin typeface="Nunito"/>
                <a:ea typeface="Nunito"/>
                <a:cs typeface="Nunito"/>
                <a:sym typeface="Nunito"/>
              </a:rPr>
              <a:t>	</a:t>
            </a:r>
            <a:endParaRPr sz="1700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3" name="Google Shape;283;p32"/>
          <p:cNvSpPr txBox="1"/>
          <p:nvPr/>
        </p:nvSpPr>
        <p:spPr>
          <a:xfrm>
            <a:off x="1309025" y="1762775"/>
            <a:ext cx="6953400" cy="19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§"/>
            </a:pP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Single-Player</a:t>
            </a: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Focused</a:t>
            </a:r>
            <a:endParaRPr sz="17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Highly Optimized for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PC, PS5 </a:t>
            </a: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and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XBOX Series X/S</a:t>
            </a:r>
            <a:endParaRPr sz="17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Programming Language used: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C++</a:t>
            </a:r>
            <a:endParaRPr sz="17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Engine used: </a:t>
            </a:r>
            <a:r>
              <a:rPr lang="en-US" sz="1700" b="1" dirty="0" err="1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REDengine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4</a:t>
            </a:r>
            <a:endParaRPr sz="17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Low on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Processor </a:t>
            </a: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and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RAM</a:t>
            </a:r>
            <a:endParaRPr sz="17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No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DRM Protection</a:t>
            </a:r>
            <a:endParaRPr sz="17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pic>
        <p:nvPicPr>
          <p:cNvPr id="284" name="Google Shape;28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40075" y="193149"/>
            <a:ext cx="3264575" cy="95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ED095F9-F15C-4610-836E-D8FC095B8276}"/>
              </a:ext>
            </a:extLst>
          </p:cNvPr>
          <p:cNvCxnSpPr/>
          <p:nvPr/>
        </p:nvCxnSpPr>
        <p:spPr>
          <a:xfrm>
            <a:off x="1238827" y="1623775"/>
            <a:ext cx="621607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BA7D7925-42B9-4B6E-B01F-4862D57784FC}"/>
              </a:ext>
            </a:extLst>
          </p:cNvPr>
          <p:cNvSpPr/>
          <p:nvPr/>
        </p:nvSpPr>
        <p:spPr>
          <a:xfrm>
            <a:off x="1238827" y="1623775"/>
            <a:ext cx="945573" cy="45719"/>
          </a:xfrm>
          <a:prstGeom prst="rect">
            <a:avLst/>
          </a:prstGeom>
          <a:solidFill>
            <a:srgbClr val="010010"/>
          </a:solidFill>
          <a:ln w="9525">
            <a:solidFill>
              <a:srgbClr val="01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F94627-0CDC-41D9-8DDF-1F0FB4E4D114}"/>
              </a:ext>
            </a:extLst>
          </p:cNvPr>
          <p:cNvCxnSpPr>
            <a:cxnSpLocks/>
          </p:cNvCxnSpPr>
          <p:nvPr/>
        </p:nvCxnSpPr>
        <p:spPr>
          <a:xfrm flipV="1">
            <a:off x="2184405" y="1623775"/>
            <a:ext cx="80164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0CF35DC-D4AD-4656-AA97-519AA209B8BB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2184400" y="1623775"/>
            <a:ext cx="63500" cy="2286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4D0DC4-4CF0-4E2D-8D55-712E8D7B5B14}"/>
              </a:ext>
            </a:extLst>
          </p:cNvPr>
          <p:cNvCxnSpPr/>
          <p:nvPr/>
        </p:nvCxnSpPr>
        <p:spPr>
          <a:xfrm flipV="1">
            <a:off x="2184400" y="1623775"/>
            <a:ext cx="23019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2B54AAD-4AB8-4CBE-9601-E8612FEC6E85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184400" y="1646635"/>
            <a:ext cx="3016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07B7A93-834B-4631-AB40-ED1A5E86B64C}"/>
              </a:ext>
            </a:extLst>
          </p:cNvPr>
          <p:cNvCxnSpPr>
            <a:stCxn id="11" idx="3"/>
          </p:cNvCxnSpPr>
          <p:nvPr/>
        </p:nvCxnSpPr>
        <p:spPr>
          <a:xfrm flipV="1">
            <a:off x="2184400" y="1621750"/>
            <a:ext cx="63500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AE8010C-B838-44E8-AA9F-F10A73DE2A49}"/>
              </a:ext>
            </a:extLst>
          </p:cNvPr>
          <p:cNvCxnSpPr/>
          <p:nvPr/>
        </p:nvCxnSpPr>
        <p:spPr>
          <a:xfrm>
            <a:off x="2184400" y="1621748"/>
            <a:ext cx="30163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33"/>
          <p:cNvPicPr preferRelativeResize="0"/>
          <p:nvPr/>
        </p:nvPicPr>
        <p:blipFill rotWithShape="1">
          <a:blip r:embed="rId3">
            <a:alphaModFix/>
          </a:blip>
          <a:srcRect t="22744"/>
          <a:stretch/>
        </p:blipFill>
        <p:spPr>
          <a:xfrm>
            <a:off x="0" y="6"/>
            <a:ext cx="12192000" cy="5298142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3"/>
          <p:cNvSpPr/>
          <p:nvPr/>
        </p:nvSpPr>
        <p:spPr>
          <a:xfrm>
            <a:off x="0" y="5298150"/>
            <a:ext cx="12192000" cy="1559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3"/>
          <p:cNvSpPr txBox="1"/>
          <p:nvPr/>
        </p:nvSpPr>
        <p:spPr>
          <a:xfrm>
            <a:off x="6073625" y="6094825"/>
            <a:ext cx="6105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33"/>
          <p:cNvSpPr txBox="1"/>
          <p:nvPr/>
        </p:nvSpPr>
        <p:spPr>
          <a:xfrm>
            <a:off x="2496312" y="5488950"/>
            <a:ext cx="7199826" cy="11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rgbClr val="FFFF00"/>
                </a:solidFill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Optimization Features</a:t>
            </a:r>
            <a:endParaRPr sz="5800" b="1" dirty="0">
              <a:solidFill>
                <a:srgbClr val="FFFF00"/>
              </a:solidFill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sp>
        <p:nvSpPr>
          <p:cNvPr id="293" name="Google Shape;293;p33"/>
          <p:cNvSpPr/>
          <p:nvPr/>
        </p:nvSpPr>
        <p:spPr>
          <a:xfrm>
            <a:off x="731375" y="572374"/>
            <a:ext cx="8108700" cy="4027057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3"/>
          <p:cNvSpPr txBox="1"/>
          <p:nvPr/>
        </p:nvSpPr>
        <p:spPr>
          <a:xfrm>
            <a:off x="1144775" y="911575"/>
            <a:ext cx="71547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0050" algn="l" rtl="0">
              <a:lnSpc>
                <a:spcPct val="10714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2700"/>
              <a:buChar char="❖"/>
            </a:pPr>
            <a:r>
              <a:rPr lang="en-US" sz="2700" b="1" dirty="0">
                <a:solidFill>
                  <a:srgbClr val="0E0E0E"/>
                </a:solidFill>
                <a:latin typeface="Blender Pro Heavy" panose="02000906030000010004" pitchFamily="50" charset="0"/>
              </a:rPr>
              <a:t>TECHNICAL FEATURES</a:t>
            </a:r>
            <a:endParaRPr sz="1700" dirty="0">
              <a:latin typeface="Blender Pro Heavy" panose="02000906030000010004" pitchFamily="50" charset="0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700" dirty="0">
                <a:latin typeface="Nunito"/>
                <a:ea typeface="Nunito"/>
                <a:cs typeface="Nunito"/>
                <a:sym typeface="Nunito"/>
              </a:rPr>
              <a:t>	</a:t>
            </a:r>
            <a:endParaRPr sz="1700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5" name="Google Shape;295;p33"/>
          <p:cNvSpPr txBox="1"/>
          <p:nvPr/>
        </p:nvSpPr>
        <p:spPr>
          <a:xfrm>
            <a:off x="1346075" y="1808077"/>
            <a:ext cx="6953400" cy="24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Almost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20 years </a:t>
            </a: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of Development work</a:t>
            </a:r>
            <a:endParaRPr sz="17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Employers currently working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6 days a week</a:t>
            </a:r>
            <a:endParaRPr sz="17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Takes only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70GB</a:t>
            </a: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 of Storage</a:t>
            </a:r>
            <a:endParaRPr sz="17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Cyberpunk 2077 is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Ray-Traced</a:t>
            </a:r>
            <a:endParaRPr sz="17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Supports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RTX 30 </a:t>
            </a: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Series of GPUs</a:t>
            </a:r>
            <a:endParaRPr sz="1700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§"/>
            </a:pP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Used real world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ARCH Vehicles </a:t>
            </a:r>
            <a:r>
              <a:rPr lang="en-US" sz="1700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by </a:t>
            </a:r>
            <a:r>
              <a:rPr lang="en-US" sz="1700" b="1" dirty="0">
                <a:latin typeface="Blender Pro Book" panose="02000506030000020004" pitchFamily="50" charset="0"/>
                <a:ea typeface="Nunito"/>
                <a:cs typeface="Nunito"/>
                <a:sym typeface="Nunito"/>
              </a:rPr>
              <a:t>Keanu Reeves</a:t>
            </a:r>
            <a:endParaRPr sz="1700" b="1" dirty="0">
              <a:latin typeface="Blender Pro Book" panose="02000506030000020004" pitchFamily="50" charset="0"/>
              <a:ea typeface="Nunito"/>
              <a:cs typeface="Nunito"/>
              <a:sym typeface="Nunito"/>
            </a:endParaRPr>
          </a:p>
        </p:txBody>
      </p:sp>
      <p:pic>
        <p:nvPicPr>
          <p:cNvPr id="296" name="Google Shape;29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72900" y="159197"/>
            <a:ext cx="2183424" cy="1494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F985168-E577-4F59-AEFB-88D0D5B42CDD}"/>
              </a:ext>
            </a:extLst>
          </p:cNvPr>
          <p:cNvCxnSpPr/>
          <p:nvPr/>
        </p:nvCxnSpPr>
        <p:spPr>
          <a:xfrm>
            <a:off x="1265542" y="1645888"/>
            <a:ext cx="621607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F9E26F9-F7CC-46A0-B18B-35299C291CCC}"/>
              </a:ext>
            </a:extLst>
          </p:cNvPr>
          <p:cNvSpPr/>
          <p:nvPr/>
        </p:nvSpPr>
        <p:spPr>
          <a:xfrm>
            <a:off x="1265542" y="1645888"/>
            <a:ext cx="945573" cy="45719"/>
          </a:xfrm>
          <a:prstGeom prst="rect">
            <a:avLst/>
          </a:prstGeom>
          <a:solidFill>
            <a:srgbClr val="010010"/>
          </a:solidFill>
          <a:ln w="9525">
            <a:solidFill>
              <a:srgbClr val="01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43A6E6C-750F-4611-A710-4E8444CEE7EC}"/>
              </a:ext>
            </a:extLst>
          </p:cNvPr>
          <p:cNvCxnSpPr>
            <a:cxnSpLocks/>
          </p:cNvCxnSpPr>
          <p:nvPr/>
        </p:nvCxnSpPr>
        <p:spPr>
          <a:xfrm flipV="1">
            <a:off x="2211120" y="1645888"/>
            <a:ext cx="80164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836743C-C346-40B9-867A-996F04BACA1B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2211115" y="1645888"/>
            <a:ext cx="63500" cy="2286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0EE009C-7741-453F-93F5-DAC0F0888F2E}"/>
              </a:ext>
            </a:extLst>
          </p:cNvPr>
          <p:cNvCxnSpPr/>
          <p:nvPr/>
        </p:nvCxnSpPr>
        <p:spPr>
          <a:xfrm flipV="1">
            <a:off x="2211115" y="1645888"/>
            <a:ext cx="23019" cy="45718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95A3ED2-4D0A-46A0-954D-FB20E40607C3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2211115" y="1668748"/>
            <a:ext cx="30163" cy="0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10703EA-B72C-433E-819F-9C72C25A4275}"/>
              </a:ext>
            </a:extLst>
          </p:cNvPr>
          <p:cNvCxnSpPr>
            <a:stCxn id="19" idx="3"/>
          </p:cNvCxnSpPr>
          <p:nvPr/>
        </p:nvCxnSpPr>
        <p:spPr>
          <a:xfrm flipV="1">
            <a:off x="2211115" y="1643863"/>
            <a:ext cx="63500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FC0DB84-641A-456D-A3AE-68F719536990}"/>
              </a:ext>
            </a:extLst>
          </p:cNvPr>
          <p:cNvCxnSpPr/>
          <p:nvPr/>
        </p:nvCxnSpPr>
        <p:spPr>
          <a:xfrm>
            <a:off x="2211115" y="1643861"/>
            <a:ext cx="30163" cy="24885"/>
          </a:xfrm>
          <a:prstGeom prst="line">
            <a:avLst/>
          </a:prstGeom>
          <a:ln>
            <a:solidFill>
              <a:srgbClr val="0100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B4BCCA"/>
      </a:dk1>
      <a:lt1>
        <a:srgbClr val="1F1F1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449</Words>
  <Application>Microsoft Office PowerPoint</Application>
  <PresentationFormat>Widescreen</PresentationFormat>
  <Paragraphs>89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Nunito</vt:lpstr>
      <vt:lpstr>Blender Pro Bold</vt:lpstr>
      <vt:lpstr>Wingdings</vt:lpstr>
      <vt:lpstr>Nunito SemiBold</vt:lpstr>
      <vt:lpstr>Blender Pro Book</vt:lpstr>
      <vt:lpstr>Arial</vt:lpstr>
      <vt:lpstr>Calibri</vt:lpstr>
      <vt:lpstr>Blender Pro Heavy</vt:lpstr>
      <vt:lpstr>Shift</vt:lpstr>
      <vt:lpstr>office theme</vt:lpstr>
      <vt:lpstr>Game Management  and Level Design</vt:lpstr>
      <vt:lpstr>Presenters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Hello to 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Management  and Level Design</dc:title>
  <cp:lastModifiedBy>Titan _777</cp:lastModifiedBy>
  <cp:revision>13</cp:revision>
  <dcterms:modified xsi:type="dcterms:W3CDTF">2020-10-25T08:15:54Z</dcterms:modified>
</cp:coreProperties>
</file>